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1" r:id="rId2"/>
  </p:sldMasterIdLst>
  <p:notesMasterIdLst>
    <p:notesMasterId r:id="rId21"/>
  </p:notesMasterIdLst>
  <p:handoutMasterIdLst>
    <p:handoutMasterId r:id="rId22"/>
  </p:handoutMasterIdLst>
  <p:sldIdLst>
    <p:sldId id="10172" r:id="rId3"/>
    <p:sldId id="10137" r:id="rId4"/>
    <p:sldId id="10138" r:id="rId5"/>
    <p:sldId id="10167" r:id="rId6"/>
    <p:sldId id="10139" r:id="rId7"/>
    <p:sldId id="10168" r:id="rId8"/>
    <p:sldId id="10163" r:id="rId9"/>
    <p:sldId id="10196" r:id="rId10"/>
    <p:sldId id="10202" r:id="rId11"/>
    <p:sldId id="10203" r:id="rId12"/>
    <p:sldId id="10205" r:id="rId13"/>
    <p:sldId id="10164" r:id="rId14"/>
    <p:sldId id="10187" r:id="rId15"/>
    <p:sldId id="10207" r:id="rId16"/>
    <p:sldId id="10165" r:id="rId17"/>
    <p:sldId id="10206" r:id="rId18"/>
    <p:sldId id="10170" r:id="rId19"/>
    <p:sldId id="10136" r:id="rId20"/>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04">
          <p15:clr>
            <a:srgbClr val="A4A3A4"/>
          </p15:clr>
        </p15:guide>
        <p15:guide id="2" orient="horz" pos="4183">
          <p15:clr>
            <a:srgbClr val="A4A3A4"/>
          </p15:clr>
        </p15:guide>
        <p15:guide id="3" pos="4050">
          <p15:clr>
            <a:srgbClr val="A4A3A4"/>
          </p15:clr>
        </p15:guide>
        <p15:guide id="4" pos="557">
          <p15:clr>
            <a:srgbClr val="A4A3A4"/>
          </p15:clr>
        </p15:guide>
        <p15:guide id="5" pos="7497">
          <p15:clr>
            <a:srgbClr val="A4A3A4"/>
          </p15:clr>
        </p15:guide>
        <p15:guide id="6" pos="69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C06"/>
    <a:srgbClr val="4774DF"/>
    <a:srgbClr val="99CC00"/>
    <a:srgbClr val="004564"/>
    <a:srgbClr val="007CB4"/>
    <a:srgbClr val="00628E"/>
    <a:srgbClr val="0095D7"/>
    <a:srgbClr val="953D19"/>
    <a:srgbClr val="92B4C6"/>
    <a:srgbClr val="7BA4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5" autoAdjust="0"/>
    <p:restoredTop sz="95317" autoAdjust="0"/>
  </p:normalViewPr>
  <p:slideViewPr>
    <p:cSldViewPr snapToGrid="0">
      <p:cViewPr varScale="1">
        <p:scale>
          <a:sx n="70" d="100"/>
          <a:sy n="70" d="100"/>
        </p:scale>
        <p:origin x="762" y="60"/>
      </p:cViewPr>
      <p:guideLst>
        <p:guide orient="horz" pos="304"/>
        <p:guide orient="horz" pos="4183"/>
        <p:guide pos="4050"/>
        <p:guide pos="557"/>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86" d="100"/>
        <a:sy n="86" d="100"/>
      </p:scale>
      <p:origin x="0" y="0"/>
    </p:cViewPr>
  </p:sorterViewPr>
  <p:notesViewPr>
    <p:cSldViewPr snapToGrid="0">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2021/4/19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699375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2021/4/19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0000855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t>2021/4/19</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t>1</a:t>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extLst>
      <p:ext uri="{BB962C8B-B14F-4D97-AF65-F5344CB8AC3E}">
        <p14:creationId xmlns:p14="http://schemas.microsoft.com/office/powerpoint/2010/main" val="1388553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t>2021/4/19</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t>18</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06842" y="281270"/>
            <a:ext cx="4230440" cy="2209976"/>
          </a:xfrm>
        </p:spPr>
        <p:txBody>
          <a:bodyPr anchor="b"/>
          <a:lstStyle>
            <a:lvl1pPr algn="ctr">
              <a:lnSpc>
                <a:spcPct val="100000"/>
              </a:lnSpc>
              <a:defRPr sz="35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1011287" y="287967"/>
            <a:ext cx="7025432" cy="617286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06842" y="2571609"/>
            <a:ext cx="4230440" cy="3889224"/>
          </a:xfrm>
        </p:spPr>
        <p:txBody>
          <a:bodyPr>
            <a:normAutofit/>
          </a:bodyPr>
          <a:lstStyle>
            <a:lvl1pPr marL="0" indent="0" algn="ctr">
              <a:lnSpc>
                <a:spcPct val="125000"/>
              </a:lnSpc>
              <a:buNone/>
              <a:defRPr sz="20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361904" y="241088"/>
            <a:ext cx="8032253" cy="944263"/>
          </a:xfrm>
        </p:spPr>
        <p:txBody>
          <a:bodyPr anchor="b"/>
          <a:lstStyle>
            <a:lvl1pPr algn="ctr">
              <a:lnSpc>
                <a:spcPct val="100000"/>
              </a:lnSpc>
              <a:defRPr sz="35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2120802" y="1205441"/>
            <a:ext cx="8514456" cy="4789120"/>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4000"/>
            </a:lvl1pPr>
            <a:lvl2pPr marL="574040" indent="0">
              <a:buNone/>
              <a:defRPr sz="3500"/>
            </a:lvl2pPr>
            <a:lvl3pPr marL="1148080" indent="0">
              <a:buNone/>
              <a:defRPr sz="3000"/>
            </a:lvl3pPr>
            <a:lvl4pPr marL="1722120" indent="0">
              <a:buNone/>
              <a:defRPr sz="2500"/>
            </a:lvl4pPr>
            <a:lvl5pPr marL="2296160" indent="0">
              <a:buNone/>
              <a:defRPr sz="2500"/>
            </a:lvl5pPr>
            <a:lvl6pPr marL="2870200" indent="0">
              <a:buNone/>
              <a:defRPr sz="2500"/>
            </a:lvl6pPr>
            <a:lvl7pPr marL="3444240" indent="0">
              <a:buNone/>
              <a:defRPr sz="2500"/>
            </a:lvl7pPr>
            <a:lvl8pPr marL="4018280" indent="0">
              <a:buNone/>
              <a:defRPr sz="2500"/>
            </a:lvl8pPr>
            <a:lvl9pPr marL="4592320" indent="0">
              <a:buNone/>
              <a:defRPr sz="2500"/>
            </a:lvl9pPr>
          </a:lstStyle>
          <a:p>
            <a:r>
              <a:rPr lang="zh-CN" altLang="en-US"/>
              <a:t>单击图标添加图片</a:t>
            </a:r>
            <a:endParaRPr lang="en-US" dirty="0"/>
          </a:p>
        </p:txBody>
      </p:sp>
      <p:sp>
        <p:nvSpPr>
          <p:cNvPr id="4" name="Text Placeholder 3"/>
          <p:cNvSpPr>
            <a:spLocks noGrp="1"/>
          </p:cNvSpPr>
          <p:nvPr>
            <p:ph type="body" sz="half" idx="2"/>
          </p:nvPr>
        </p:nvSpPr>
        <p:spPr>
          <a:xfrm>
            <a:off x="2361904" y="6127662"/>
            <a:ext cx="8032253" cy="562539"/>
          </a:xfrm>
        </p:spPr>
        <p:txBody>
          <a:bodyPr>
            <a:normAutofit/>
          </a:bodyPr>
          <a:lstStyle>
            <a:lvl1pPr marL="0" indent="0" algn="ctr">
              <a:buNone/>
              <a:defRPr sz="20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22594" y="289642"/>
            <a:ext cx="2893219" cy="617119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42937" y="289642"/>
            <a:ext cx="8465344" cy="617119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t>19/04/2021</a:t>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64406" y="642903"/>
            <a:ext cx="10929938" cy="4500316"/>
          </a:xfrm>
        </p:spPr>
        <p:txBody>
          <a:bodyPr anchor="b">
            <a:noAutofit/>
          </a:bodyPr>
          <a:lstStyle>
            <a:lvl1pPr>
              <a:lnSpc>
                <a:spcPct val="100000"/>
              </a:lnSpc>
              <a:defRPr sz="10000"/>
            </a:lvl1pPr>
          </a:lstStyle>
          <a:p>
            <a:r>
              <a:rPr lang="zh-CN" altLang="en-US"/>
              <a:t>单击此处编辑母版标题样式</a:t>
            </a:r>
            <a:endParaRPr lang="en-US" dirty="0"/>
          </a:p>
        </p:txBody>
      </p:sp>
      <p:sp>
        <p:nvSpPr>
          <p:cNvPr id="3" name="Subtitle 2"/>
          <p:cNvSpPr>
            <a:spLocks noGrp="1"/>
          </p:cNvSpPr>
          <p:nvPr>
            <p:ph type="subTitle" idx="1"/>
          </p:nvPr>
        </p:nvSpPr>
        <p:spPr>
          <a:xfrm>
            <a:off x="1928813" y="5223581"/>
            <a:ext cx="9001125" cy="1285804"/>
          </a:xfrm>
        </p:spPr>
        <p:txBody>
          <a:bodyPr>
            <a:normAutofit/>
          </a:bodyPr>
          <a:lstStyle>
            <a:lvl1pPr marL="0" indent="0" algn="ctr">
              <a:buNone/>
              <a:defRPr sz="3000">
                <a:solidFill>
                  <a:schemeClr val="tx1">
                    <a:tint val="75000"/>
                  </a:schemeClr>
                </a:solidFill>
              </a:defRPr>
            </a:lvl1pPr>
            <a:lvl2pPr marL="574040" indent="0" algn="ctr">
              <a:buNone/>
              <a:defRPr>
                <a:solidFill>
                  <a:schemeClr val="tx1">
                    <a:tint val="75000"/>
                  </a:schemeClr>
                </a:solidFill>
              </a:defRPr>
            </a:lvl2pPr>
            <a:lvl3pPr marL="1148080" indent="0" algn="ctr">
              <a:buNone/>
              <a:defRPr>
                <a:solidFill>
                  <a:schemeClr val="tx1">
                    <a:tint val="75000"/>
                  </a:schemeClr>
                </a:solidFill>
              </a:defRPr>
            </a:lvl3pPr>
            <a:lvl4pPr marL="1722120" indent="0" algn="ctr">
              <a:buNone/>
              <a:defRPr>
                <a:solidFill>
                  <a:schemeClr val="tx1">
                    <a:tint val="75000"/>
                  </a:schemeClr>
                </a:solidFill>
              </a:defRPr>
            </a:lvl4pPr>
            <a:lvl5pPr marL="2296160" indent="0" algn="ctr">
              <a:buNone/>
              <a:defRPr>
                <a:solidFill>
                  <a:schemeClr val="tx1">
                    <a:tint val="75000"/>
                  </a:schemeClr>
                </a:solidFill>
              </a:defRPr>
            </a:lvl5pPr>
            <a:lvl6pPr marL="2870200" indent="0" algn="ctr">
              <a:buNone/>
              <a:defRPr>
                <a:solidFill>
                  <a:schemeClr val="tx1">
                    <a:tint val="75000"/>
                  </a:schemeClr>
                </a:solidFill>
              </a:defRPr>
            </a:lvl6pPr>
            <a:lvl7pPr marL="3444240" indent="0" algn="ctr">
              <a:buNone/>
              <a:defRPr>
                <a:solidFill>
                  <a:schemeClr val="tx1">
                    <a:tint val="75000"/>
                  </a:schemeClr>
                </a:solidFill>
              </a:defRPr>
            </a:lvl7pPr>
            <a:lvl8pPr marL="4018280" indent="0" algn="ctr">
              <a:buNone/>
              <a:defRPr>
                <a:solidFill>
                  <a:schemeClr val="tx1">
                    <a:tint val="75000"/>
                  </a:schemeClr>
                </a:solidFill>
              </a:defRPr>
            </a:lvl8pPr>
            <a:lvl9pPr marL="459232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8" name="Slide Number Placeholder 7"/>
          <p:cNvSpPr>
            <a:spLocks noGrp="1"/>
          </p:cNvSpPr>
          <p:nvPr>
            <p:ph type="sldNum" sz="quarter" idx="11"/>
          </p:nvPr>
        </p:nvSpPr>
        <p:spPr/>
        <p:txBody>
          <a:bodyPr/>
          <a:lstStyle/>
          <a:p>
            <a:fld id="{27406F3C-FA24-4A80-8CD4-EE5698C541FD}" type="slidenum">
              <a:rPr lang="zh-CN" altLang="en-US" smtClean="0"/>
              <a:t>‹#›</a:t>
            </a:fld>
            <a:endParaRPr lang="zh-CN" altLang="en-US"/>
          </a:p>
        </p:txBody>
      </p:sp>
      <p:sp>
        <p:nvSpPr>
          <p:cNvPr id="9" name="Footer Placeholder 8"/>
          <p:cNvSpPr>
            <a:spLocks noGrp="1"/>
          </p:cNvSpPr>
          <p:nvPr>
            <p:ph type="ftr" sz="quarter" idx="12"/>
          </p:nvPr>
        </p:nvSpPr>
        <p:spPr/>
        <p:txBody>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anose="020B0604020202020204"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015752" y="1446531"/>
            <a:ext cx="10929938" cy="2641926"/>
          </a:xfrm>
        </p:spPr>
        <p:txBody>
          <a:bodyPr anchor="b"/>
          <a:lstStyle>
            <a:lvl1pPr algn="ctr" defTabSz="1147445" rtl="0" eaLnBrk="1" latinLnBrk="0" hangingPunct="1">
              <a:lnSpc>
                <a:spcPct val="100000"/>
              </a:lnSpc>
              <a:spcBef>
                <a:spcPct val="0"/>
              </a:spcBef>
              <a:buNone/>
              <a:defRPr lang="en-US" sz="60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15752" y="4291038"/>
            <a:ext cx="10929938" cy="1193722"/>
          </a:xfrm>
        </p:spPr>
        <p:txBody>
          <a:bodyPr anchor="t"/>
          <a:lstStyle>
            <a:lvl1pPr marL="0" indent="0" algn="ctr">
              <a:buNone/>
              <a:defRPr sz="2500">
                <a:solidFill>
                  <a:schemeClr val="tx1">
                    <a:tint val="75000"/>
                  </a:schemeClr>
                </a:solidFill>
              </a:defRPr>
            </a:lvl1pPr>
            <a:lvl2pPr marL="574040" indent="0">
              <a:buNone/>
              <a:defRPr sz="2300">
                <a:solidFill>
                  <a:schemeClr val="tx1">
                    <a:tint val="75000"/>
                  </a:schemeClr>
                </a:solidFill>
              </a:defRPr>
            </a:lvl2pPr>
            <a:lvl3pPr marL="1148080" indent="0">
              <a:buNone/>
              <a:defRPr sz="2000">
                <a:solidFill>
                  <a:schemeClr val="tx1">
                    <a:tint val="75000"/>
                  </a:schemeClr>
                </a:solidFill>
              </a:defRPr>
            </a:lvl3pPr>
            <a:lvl4pPr marL="1722120" indent="0">
              <a:buNone/>
              <a:defRPr sz="1800">
                <a:solidFill>
                  <a:schemeClr val="tx1">
                    <a:tint val="75000"/>
                  </a:schemeClr>
                </a:solidFill>
              </a:defRPr>
            </a:lvl4pPr>
            <a:lvl5pPr marL="2296160" indent="0">
              <a:buNone/>
              <a:defRPr sz="1800">
                <a:solidFill>
                  <a:schemeClr val="tx1">
                    <a:tint val="75000"/>
                  </a:schemeClr>
                </a:solidFill>
              </a:defRPr>
            </a:lvl5pPr>
            <a:lvl6pPr marL="2870200" indent="0">
              <a:buNone/>
              <a:defRPr sz="1800">
                <a:solidFill>
                  <a:schemeClr val="tx1">
                    <a:tint val="75000"/>
                  </a:schemeClr>
                </a:solidFill>
              </a:defRPr>
            </a:lvl6pPr>
            <a:lvl7pPr marL="3444240" indent="0">
              <a:buNone/>
              <a:defRPr sz="1800">
                <a:solidFill>
                  <a:schemeClr val="tx1">
                    <a:tint val="75000"/>
                  </a:schemeClr>
                </a:solidFill>
              </a:defRPr>
            </a:lvl7pPr>
            <a:lvl8pPr marL="4018280" indent="0">
              <a:buNone/>
              <a:defRPr sz="1800">
                <a:solidFill>
                  <a:schemeClr val="tx1">
                    <a:tint val="75000"/>
                  </a:schemeClr>
                </a:solidFill>
              </a:defRPr>
            </a:lvl8pPr>
            <a:lvl9pPr marL="4592320" indent="0">
              <a:buNone/>
              <a:defRPr sz="18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406F3C-FA24-4A80-8CD4-EE5698C541FD}" type="slidenum">
              <a:rPr lang="zh-CN" altLang="en-US" smtClean="0"/>
              <a:t>‹#›</a:t>
            </a:fld>
            <a:endParaRPr lang="zh-CN" altLang="en-US"/>
          </a:p>
        </p:txBody>
      </p:sp>
      <p:sp>
        <p:nvSpPr>
          <p:cNvPr id="7" name="Oval 6"/>
          <p:cNvSpPr/>
          <p:nvPr/>
        </p:nvSpPr>
        <p:spPr>
          <a:xfrm>
            <a:off x="6322219" y="4138683"/>
            <a:ext cx="119211" cy="89403"/>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14803" tIns="57401" rIns="114803" bIns="57401" rtlCol="0" anchor="ctr"/>
          <a:lstStyle/>
          <a:p>
            <a:pPr algn="ctr"/>
            <a:endParaRPr lang="en-US"/>
          </a:p>
        </p:txBody>
      </p:sp>
      <p:sp>
        <p:nvSpPr>
          <p:cNvPr id="8" name="Oval 7"/>
          <p:cNvSpPr/>
          <p:nvPr/>
        </p:nvSpPr>
        <p:spPr>
          <a:xfrm>
            <a:off x="6603504" y="4138683"/>
            <a:ext cx="119211" cy="89403"/>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14803" tIns="57401" rIns="114803" bIns="57401" rtlCol="0" anchor="ctr"/>
          <a:lstStyle/>
          <a:p>
            <a:pPr algn="ctr"/>
            <a:endParaRPr lang="en-US"/>
          </a:p>
        </p:txBody>
      </p:sp>
      <p:sp>
        <p:nvSpPr>
          <p:cNvPr id="9" name="Oval 8"/>
          <p:cNvSpPr/>
          <p:nvPr/>
        </p:nvSpPr>
        <p:spPr>
          <a:xfrm>
            <a:off x="6042274" y="4138683"/>
            <a:ext cx="119211" cy="89403"/>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14803" tIns="57401" rIns="114803" bIns="57401" rtlCol="0" anchor="ctr"/>
          <a:lstStyle/>
          <a:p>
            <a:pPr algn="ct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4" name="Content Placeholder 3"/>
          <p:cNvSpPr>
            <a:spLocks noGrp="1"/>
          </p:cNvSpPr>
          <p:nvPr>
            <p:ph sz="half" idx="2"/>
          </p:nvPr>
        </p:nvSpPr>
        <p:spPr>
          <a:xfrm>
            <a:off x="6536531" y="1687619"/>
            <a:ext cx="5679281" cy="4773215"/>
          </a:xfrm>
        </p:spPr>
        <p:txBody>
          <a:bodyPr/>
          <a:lstStyle>
            <a:lvl1pPr>
              <a:defRPr sz="3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406F3C-FA24-4A80-8CD4-EE5698C541FD}" type="slidenum">
              <a:rPr lang="zh-CN" altLang="en-US" smtClean="0"/>
              <a:t>‹#›</a:t>
            </a:fld>
            <a:endParaRPr lang="zh-CN" altLang="en-US"/>
          </a:p>
        </p:txBody>
      </p:sp>
      <p:sp>
        <p:nvSpPr>
          <p:cNvPr id="9" name="Content Placeholder 8"/>
          <p:cNvSpPr>
            <a:spLocks noGrp="1"/>
          </p:cNvSpPr>
          <p:nvPr>
            <p:ph sz="quarter" idx="13"/>
          </p:nvPr>
        </p:nvSpPr>
        <p:spPr>
          <a:xfrm>
            <a:off x="514350" y="1687618"/>
            <a:ext cx="5683568" cy="477354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42938" y="1687618"/>
            <a:ext cx="5681514" cy="642902"/>
          </a:xfrm>
        </p:spPr>
        <p:txBody>
          <a:bodyPr anchor="b">
            <a:noAutofit/>
          </a:bodyPr>
          <a:lstStyle>
            <a:lvl1pPr marL="0" indent="0" algn="ctr">
              <a:buNone/>
              <a:defRPr sz="3000" b="0"/>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a:r>
              <a:rPr lang="zh-CN" altLang="en-US"/>
              <a:t>单击此处编辑母版文本样式</a:t>
            </a:r>
          </a:p>
        </p:txBody>
      </p:sp>
      <p:sp>
        <p:nvSpPr>
          <p:cNvPr id="5" name="Text Placeholder 4"/>
          <p:cNvSpPr>
            <a:spLocks noGrp="1"/>
          </p:cNvSpPr>
          <p:nvPr>
            <p:ph type="body" sz="quarter" idx="3"/>
          </p:nvPr>
        </p:nvSpPr>
        <p:spPr>
          <a:xfrm>
            <a:off x="6536532" y="1687618"/>
            <a:ext cx="5683746" cy="642902"/>
          </a:xfrm>
        </p:spPr>
        <p:txBody>
          <a:bodyPr anchor="b">
            <a:noAutofit/>
          </a:bodyPr>
          <a:lstStyle>
            <a:lvl1pPr marL="0" indent="0" algn="ctr">
              <a:buNone/>
              <a:defRPr sz="3000" b="0"/>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a:r>
              <a:rPr lang="zh-CN" altLang="en-US"/>
              <a:t>单击此处编辑母版文本样式</a:t>
            </a:r>
          </a:p>
        </p:txBody>
      </p:sp>
      <p:sp>
        <p:nvSpPr>
          <p:cNvPr id="7" name="Date Placeholder 6"/>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7406F3C-FA24-4A80-8CD4-EE5698C541FD}" type="slidenum">
              <a:rPr lang="zh-CN" altLang="en-US" smtClean="0"/>
              <a:t>‹#›</a:t>
            </a:fld>
            <a:endParaRPr lang="zh-CN" altLang="en-US"/>
          </a:p>
        </p:txBody>
      </p:sp>
      <p:sp>
        <p:nvSpPr>
          <p:cNvPr id="11" name="Content Placeholder 10"/>
          <p:cNvSpPr>
            <a:spLocks noGrp="1"/>
          </p:cNvSpPr>
          <p:nvPr>
            <p:ph sz="quarter" idx="13"/>
          </p:nvPr>
        </p:nvSpPr>
        <p:spPr>
          <a:xfrm>
            <a:off x="642937" y="2333735"/>
            <a:ext cx="5683568" cy="41274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6570821" y="2333736"/>
            <a:ext cx="5683568" cy="4126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D615DFD-8505-4C7B-90FE-F45A3565472F}" type="datetimeFigureOut">
              <a:rPr lang="zh-CN" altLang="en-US" smtClean="0"/>
              <a:t>2021/4/19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7406F3C-FA24-4A80-8CD4-EE5698C541F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t>2021/4/19</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2938" y="0"/>
            <a:ext cx="11572875" cy="1687618"/>
          </a:xfrm>
          <a:prstGeom prst="rect">
            <a:avLst/>
          </a:prstGeom>
        </p:spPr>
        <p:txBody>
          <a:bodyPr vert="horz" lIns="114803" tIns="57401" rIns="114803" bIns="57401"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42938" y="1687619"/>
            <a:ext cx="11572875" cy="4773215"/>
          </a:xfrm>
          <a:prstGeom prst="rect">
            <a:avLst/>
          </a:prstGeom>
        </p:spPr>
        <p:txBody>
          <a:bodyPr vert="horz" lIns="114803" tIns="57401" rIns="114803" bIns="574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948458" y="6703595"/>
            <a:ext cx="2933402" cy="385072"/>
          </a:xfrm>
          <a:prstGeom prst="rect">
            <a:avLst/>
          </a:prstGeom>
        </p:spPr>
        <p:txBody>
          <a:bodyPr vert="horz" lIns="114803" tIns="57401" rIns="57401" bIns="57401" rtlCol="0" anchor="ctr"/>
          <a:lstStyle>
            <a:lvl1pPr algn="r">
              <a:defRPr sz="1500">
                <a:solidFill>
                  <a:schemeClr val="tx1">
                    <a:lumMod val="65000"/>
                    <a:lumOff val="35000"/>
                  </a:schemeClr>
                </a:solidFill>
                <a:latin typeface="Century Gothic" panose="020B0502020202020204" pitchFamily="34" charset="0"/>
              </a:defRPr>
            </a:lvl1pPr>
          </a:lstStyle>
          <a:p>
            <a:fld id="{DD615DFD-8505-4C7B-90FE-F45A3565472F}" type="datetimeFigureOut">
              <a:rPr lang="zh-CN" altLang="en-US" smtClean="0"/>
              <a:t>2021/4/19</a:t>
            </a:fld>
            <a:endParaRPr lang="zh-CN" altLang="en-US"/>
          </a:p>
        </p:txBody>
      </p:sp>
      <p:sp>
        <p:nvSpPr>
          <p:cNvPr id="5" name="Footer Placeholder 4"/>
          <p:cNvSpPr>
            <a:spLocks noGrp="1"/>
          </p:cNvSpPr>
          <p:nvPr>
            <p:ph type="ftr" sz="quarter" idx="3"/>
          </p:nvPr>
        </p:nvSpPr>
        <p:spPr>
          <a:xfrm>
            <a:off x="926951" y="6703595"/>
            <a:ext cx="4004965" cy="385072"/>
          </a:xfrm>
          <a:prstGeom prst="rect">
            <a:avLst/>
          </a:prstGeom>
        </p:spPr>
        <p:txBody>
          <a:bodyPr vert="horz" lIns="57401" tIns="57401" rIns="114803" bIns="57401" rtlCol="0" anchor="ctr"/>
          <a:lstStyle>
            <a:lvl1pPr algn="l">
              <a:defRPr sz="1500">
                <a:solidFill>
                  <a:schemeClr val="tx1">
                    <a:lumMod val="65000"/>
                    <a:lumOff val="35000"/>
                  </a:schemeClr>
                </a:solidFill>
                <a:latin typeface="Century Gothic" panose="020B0502020202020204" pitchFamily="34" charset="0"/>
              </a:defRPr>
            </a:lvl1pPr>
          </a:lstStyle>
          <a:p>
            <a:endParaRPr lang="zh-CN" altLang="en-US"/>
          </a:p>
        </p:txBody>
      </p:sp>
      <p:sp>
        <p:nvSpPr>
          <p:cNvPr id="6" name="Slide Number Placeholder 5"/>
          <p:cNvSpPr>
            <a:spLocks noGrp="1"/>
          </p:cNvSpPr>
          <p:nvPr>
            <p:ph type="sldNum" sz="quarter" idx="4"/>
          </p:nvPr>
        </p:nvSpPr>
        <p:spPr>
          <a:xfrm>
            <a:off x="12013986" y="6703595"/>
            <a:ext cx="790277" cy="385072"/>
          </a:xfrm>
          <a:prstGeom prst="rect">
            <a:avLst/>
          </a:prstGeom>
        </p:spPr>
        <p:txBody>
          <a:bodyPr vert="horz" lIns="34441" tIns="57401" rIns="57401" bIns="57401" rtlCol="0" anchor="ctr"/>
          <a:lstStyle>
            <a:lvl1pPr algn="l">
              <a:defRPr sz="1500">
                <a:solidFill>
                  <a:schemeClr val="tx1">
                    <a:lumMod val="65000"/>
                    <a:lumOff val="35000"/>
                  </a:schemeClr>
                </a:solidFill>
                <a:latin typeface="Century Gothic" panose="020B0502020202020204" pitchFamily="34" charset="0"/>
              </a:defRPr>
            </a:lvl1pPr>
          </a:lstStyle>
          <a:p>
            <a:fld id="{27406F3C-FA24-4A80-8CD4-EE5698C541FD}" type="slidenum">
              <a:rPr lang="zh-CN" altLang="en-US" smtClean="0"/>
              <a:t>‹#›</a:t>
            </a:fld>
            <a:endParaRPr lang="zh-CN" altLang="en-US"/>
          </a:p>
        </p:txBody>
      </p:sp>
      <p:sp>
        <p:nvSpPr>
          <p:cNvPr id="7" name="Oval 6"/>
          <p:cNvSpPr/>
          <p:nvPr/>
        </p:nvSpPr>
        <p:spPr>
          <a:xfrm>
            <a:off x="11893725" y="6854443"/>
            <a:ext cx="119211" cy="89403"/>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14803" tIns="57401" rIns="114803" bIns="57401" rtlCol="0" anchor="ctr"/>
          <a:lstStyle/>
          <a:p>
            <a:pPr marL="0" algn="ctr" defTabSz="1147445" rtl="0" eaLnBrk="1" latinLnBrk="0" hangingPunct="1"/>
            <a:endParaRPr lang="en-US" sz="2300" kern="1200">
              <a:solidFill>
                <a:schemeClr val="lt1"/>
              </a:solidFill>
              <a:latin typeface="+mn-lt"/>
              <a:ea typeface="+mn-ea"/>
              <a:cs typeface="+mn-cs"/>
            </a:endParaRPr>
          </a:p>
        </p:txBody>
      </p:sp>
      <p:sp>
        <p:nvSpPr>
          <p:cNvPr id="8" name="Oval 7"/>
          <p:cNvSpPr/>
          <p:nvPr/>
        </p:nvSpPr>
        <p:spPr>
          <a:xfrm>
            <a:off x="800323" y="6854443"/>
            <a:ext cx="119211" cy="89403"/>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14803" tIns="57401" rIns="114803" bIns="57401"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defTabSz="1147445" rtl="0" eaLnBrk="1" latinLnBrk="0" hangingPunct="1">
        <a:lnSpc>
          <a:spcPts val="7280"/>
        </a:lnSpc>
        <a:spcBef>
          <a:spcPct val="0"/>
        </a:spcBef>
        <a:buNone/>
        <a:defRPr sz="68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430530" indent="-430530" algn="l" defTabSz="1147445" rtl="0" eaLnBrk="1" latinLnBrk="0" hangingPunct="1">
        <a:spcBef>
          <a:spcPct val="20000"/>
        </a:spcBef>
        <a:buFont typeface="Arial" panose="020B0604020202020204" pitchFamily="34" charset="0"/>
        <a:buChar char="•"/>
        <a:defRPr sz="3000" kern="1200">
          <a:solidFill>
            <a:schemeClr val="tx1">
              <a:lumMod val="50000"/>
              <a:lumOff val="50000"/>
            </a:schemeClr>
          </a:solidFill>
          <a:latin typeface="+mj-lt"/>
          <a:ea typeface="+mn-ea"/>
          <a:cs typeface="+mn-cs"/>
        </a:defRPr>
      </a:lvl1pPr>
      <a:lvl2pPr marL="932815" indent="-358775" algn="l" defTabSz="1147445" rtl="0" eaLnBrk="1" latinLnBrk="0" hangingPunct="1">
        <a:spcBef>
          <a:spcPct val="20000"/>
        </a:spcBef>
        <a:buFont typeface="Courier New" panose="02070309020205020404" pitchFamily="49" charset="0"/>
        <a:buChar char="o"/>
        <a:defRPr sz="2000" kern="1200">
          <a:solidFill>
            <a:schemeClr val="tx1">
              <a:lumMod val="50000"/>
              <a:lumOff val="50000"/>
            </a:schemeClr>
          </a:solidFill>
          <a:latin typeface="+mj-lt"/>
          <a:ea typeface="+mn-ea"/>
          <a:cs typeface="+mn-cs"/>
        </a:defRPr>
      </a:lvl2pPr>
      <a:lvl3pPr marL="1435100" indent="-287020" algn="l" defTabSz="1147445"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mj-lt"/>
          <a:ea typeface="+mn-ea"/>
          <a:cs typeface="+mn-cs"/>
        </a:defRPr>
      </a:lvl3pPr>
      <a:lvl4pPr marL="2009140" indent="-287020" algn="l" defTabSz="1147445" rtl="0" eaLnBrk="1" latinLnBrk="0" hangingPunct="1">
        <a:spcBef>
          <a:spcPct val="20000"/>
        </a:spcBef>
        <a:buFont typeface="Courier New" panose="02070309020205020404" pitchFamily="49" charset="0"/>
        <a:buChar char="o"/>
        <a:defRPr sz="2000" kern="1200">
          <a:solidFill>
            <a:schemeClr val="tx1">
              <a:lumMod val="50000"/>
              <a:lumOff val="50000"/>
            </a:schemeClr>
          </a:solidFill>
          <a:latin typeface="+mj-lt"/>
          <a:ea typeface="+mn-ea"/>
          <a:cs typeface="+mn-cs"/>
        </a:defRPr>
      </a:lvl4pPr>
      <a:lvl5pPr marL="2583180" indent="-287020" algn="l" defTabSz="1147445"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mj-lt"/>
          <a:ea typeface="+mn-ea"/>
          <a:cs typeface="+mn-cs"/>
        </a:defRPr>
      </a:lvl5pPr>
      <a:lvl6pPr marL="3157220" indent="-287020" algn="l" defTabSz="1147445" rtl="0" eaLnBrk="1" latinLnBrk="0" hangingPunct="1">
        <a:spcBef>
          <a:spcPct val="20000"/>
        </a:spcBef>
        <a:buFont typeface="Courier New" panose="02070309020205020404" pitchFamily="49" charset="0"/>
        <a:buChar char="o"/>
        <a:defRPr sz="2000" kern="1200">
          <a:solidFill>
            <a:schemeClr val="tx1">
              <a:lumMod val="50000"/>
              <a:lumOff val="50000"/>
            </a:schemeClr>
          </a:solidFill>
          <a:latin typeface="+mj-lt"/>
          <a:ea typeface="+mn-ea"/>
          <a:cs typeface="+mn-cs"/>
        </a:defRPr>
      </a:lvl6pPr>
      <a:lvl7pPr marL="3731260" indent="-287020" algn="l" defTabSz="1147445"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mj-lt"/>
          <a:ea typeface="+mn-ea"/>
          <a:cs typeface="+mn-cs"/>
        </a:defRPr>
      </a:lvl7pPr>
      <a:lvl8pPr marL="4305300" indent="-287020" algn="l" defTabSz="1147445" rtl="0" eaLnBrk="1" latinLnBrk="0" hangingPunct="1">
        <a:spcBef>
          <a:spcPct val="20000"/>
        </a:spcBef>
        <a:buFont typeface="Courier New" panose="02070309020205020404" pitchFamily="49" charset="0"/>
        <a:buChar char="o"/>
        <a:defRPr sz="2000" kern="1200">
          <a:solidFill>
            <a:schemeClr val="tx1">
              <a:lumMod val="50000"/>
              <a:lumOff val="50000"/>
            </a:schemeClr>
          </a:solidFill>
          <a:latin typeface="+mj-lt"/>
          <a:ea typeface="+mn-ea"/>
          <a:cs typeface="+mn-cs"/>
        </a:defRPr>
      </a:lvl8pPr>
      <a:lvl9pPr marL="4879340" indent="-287020" algn="l" defTabSz="1147445"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mj-lt"/>
          <a:ea typeface="+mn-ea"/>
          <a:cs typeface="+mn-cs"/>
        </a:defRPr>
      </a:lvl9pPr>
    </p:bodyStyle>
    <p:otherStyle>
      <a:defPPr>
        <a:defRPr lang="en-US"/>
      </a:defPPr>
      <a:lvl1pPr marL="0" algn="l" defTabSz="1147445" rtl="0" eaLnBrk="1" latinLnBrk="0" hangingPunct="1">
        <a:defRPr sz="2300" kern="1200">
          <a:solidFill>
            <a:schemeClr val="tx1"/>
          </a:solidFill>
          <a:latin typeface="+mn-lt"/>
          <a:ea typeface="+mn-ea"/>
          <a:cs typeface="+mn-cs"/>
        </a:defRPr>
      </a:lvl1pPr>
      <a:lvl2pPr marL="574040" algn="l" defTabSz="1147445" rtl="0" eaLnBrk="1" latinLnBrk="0" hangingPunct="1">
        <a:defRPr sz="2300" kern="1200">
          <a:solidFill>
            <a:schemeClr val="tx1"/>
          </a:solidFill>
          <a:latin typeface="+mn-lt"/>
          <a:ea typeface="+mn-ea"/>
          <a:cs typeface="+mn-cs"/>
        </a:defRPr>
      </a:lvl2pPr>
      <a:lvl3pPr marL="1148080" algn="l" defTabSz="1147445" rtl="0" eaLnBrk="1" latinLnBrk="0" hangingPunct="1">
        <a:defRPr sz="2300" kern="1200">
          <a:solidFill>
            <a:schemeClr val="tx1"/>
          </a:solidFill>
          <a:latin typeface="+mn-lt"/>
          <a:ea typeface="+mn-ea"/>
          <a:cs typeface="+mn-cs"/>
        </a:defRPr>
      </a:lvl3pPr>
      <a:lvl4pPr marL="1722120" algn="l" defTabSz="1147445" rtl="0" eaLnBrk="1" latinLnBrk="0" hangingPunct="1">
        <a:defRPr sz="2300" kern="1200">
          <a:solidFill>
            <a:schemeClr val="tx1"/>
          </a:solidFill>
          <a:latin typeface="+mn-lt"/>
          <a:ea typeface="+mn-ea"/>
          <a:cs typeface="+mn-cs"/>
        </a:defRPr>
      </a:lvl4pPr>
      <a:lvl5pPr marL="2296160" algn="l" defTabSz="1147445" rtl="0" eaLnBrk="1" latinLnBrk="0" hangingPunct="1">
        <a:defRPr sz="2300" kern="1200">
          <a:solidFill>
            <a:schemeClr val="tx1"/>
          </a:solidFill>
          <a:latin typeface="+mn-lt"/>
          <a:ea typeface="+mn-ea"/>
          <a:cs typeface="+mn-cs"/>
        </a:defRPr>
      </a:lvl5pPr>
      <a:lvl6pPr marL="2870200" algn="l" defTabSz="1147445" rtl="0" eaLnBrk="1" latinLnBrk="0" hangingPunct="1">
        <a:defRPr sz="2300" kern="1200">
          <a:solidFill>
            <a:schemeClr val="tx1"/>
          </a:solidFill>
          <a:latin typeface="+mn-lt"/>
          <a:ea typeface="+mn-ea"/>
          <a:cs typeface="+mn-cs"/>
        </a:defRPr>
      </a:lvl6pPr>
      <a:lvl7pPr marL="3444240" algn="l" defTabSz="1147445" rtl="0" eaLnBrk="1" latinLnBrk="0" hangingPunct="1">
        <a:defRPr sz="2300" kern="1200">
          <a:solidFill>
            <a:schemeClr val="tx1"/>
          </a:solidFill>
          <a:latin typeface="+mn-lt"/>
          <a:ea typeface="+mn-ea"/>
          <a:cs typeface="+mn-cs"/>
        </a:defRPr>
      </a:lvl7pPr>
      <a:lvl8pPr marL="4018280" algn="l" defTabSz="1147445" rtl="0" eaLnBrk="1" latinLnBrk="0" hangingPunct="1">
        <a:defRPr sz="2300" kern="1200">
          <a:solidFill>
            <a:schemeClr val="tx1"/>
          </a:solidFill>
          <a:latin typeface="+mn-lt"/>
          <a:ea typeface="+mn-ea"/>
          <a:cs typeface="+mn-cs"/>
        </a:defRPr>
      </a:lvl8pPr>
      <a:lvl9pPr marL="4592320" algn="l" defTabSz="1147445"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0.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59"/>
          <p:cNvSpPr>
            <a:spLocks noChangeArrowheads="1"/>
          </p:cNvSpPr>
          <p:nvPr/>
        </p:nvSpPr>
        <p:spPr bwMode="auto">
          <a:xfrm>
            <a:off x="1575534" y="5316525"/>
            <a:ext cx="9707041"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pc="600" dirty="0">
                <a:solidFill>
                  <a:schemeClr val="bg1"/>
                </a:solidFill>
              </a:rPr>
              <a:t>项目</a:t>
            </a:r>
            <a:r>
              <a:rPr lang="en-US" altLang="zh-CN" sz="5400" b="1" spc="600" dirty="0">
                <a:solidFill>
                  <a:schemeClr val="bg1"/>
                </a:solidFill>
              </a:rPr>
              <a:t>9  </a:t>
            </a:r>
            <a:r>
              <a:rPr lang="zh-CN" altLang="en-US" sz="5400" b="1" spc="600" dirty="0">
                <a:solidFill>
                  <a:schemeClr val="bg1"/>
                </a:solidFill>
              </a:rPr>
              <a:t>响应式网页</a:t>
            </a:r>
            <a:endParaRPr lang="zh-CN" altLang="en-US" sz="5400" spc="600" dirty="0">
              <a:solidFill>
                <a:schemeClr val="bg1"/>
              </a:solidFill>
            </a:endParaRPr>
          </a:p>
        </p:txBody>
      </p:sp>
      <p:sp>
        <p:nvSpPr>
          <p:cNvPr id="8" name="矩形 259"/>
          <p:cNvSpPr>
            <a:spLocks noChangeArrowheads="1"/>
          </p:cNvSpPr>
          <p:nvPr/>
        </p:nvSpPr>
        <p:spPr bwMode="auto">
          <a:xfrm>
            <a:off x="4416661" y="1192742"/>
            <a:ext cx="4025428" cy="55372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dirty="0">
                <a:solidFill>
                  <a:schemeClr val="bg1"/>
                </a:solidFill>
              </a:rPr>
              <a:t>网站建设与管理</a:t>
            </a:r>
            <a:endParaRPr lang="zh-CN" altLang="en-US" sz="3600" dirty="0">
              <a:solidFill>
                <a:schemeClr val="bg1"/>
              </a:solidFill>
              <a:cs typeface="Arial" panose="020B0604020202020204" pitchFamily="34" charset="0"/>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8081" y="2379516"/>
            <a:ext cx="5493869" cy="21792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18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8"/>
                                        </p:tgtEl>
                                      </p:cBhvr>
                                    </p:animEffect>
                                    <p:animScale>
                                      <p:cBhvr>
                                        <p:cTn id="32" dur="250" autoRev="1" fill="hold"/>
                                        <p:tgtEl>
                                          <p:spTgt spid="8"/>
                                        </p:tgtEl>
                                      </p:cBhvr>
                                      <p:by x="105000" y="105000"/>
                                    </p:animScale>
                                  </p:childTnLst>
                                </p:cTn>
                              </p:par>
                            </p:childTnLst>
                          </p:cTn>
                        </p:par>
                        <p:par>
                          <p:cTn id="33" fill="hold">
                            <p:stCondLst>
                              <p:cond delay="23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315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7"/>
                                        </p:tgtEl>
                                      </p:cBhvr>
                                    </p:animEffect>
                                    <p:animScale>
                                      <p:cBhvr>
                                        <p:cTn id="4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1106413" y="903957"/>
            <a:ext cx="10878063" cy="583108"/>
          </a:xfrm>
          <a:prstGeom prst="rect">
            <a:avLst/>
          </a:prstGeom>
          <a:noFill/>
        </p:spPr>
        <p:txBody>
          <a:bodyPr wrap="square" numCol="1" spcCol="108000" rtlCol="0">
            <a:spAutoFit/>
          </a:bodyPr>
          <a:lstStyle/>
          <a:p>
            <a:pPr marL="0" lvl="2" indent="0" algn="ctr">
              <a:lnSpc>
                <a:spcPct val="150000"/>
              </a:lnSpc>
            </a:pPr>
            <a:r>
              <a:rPr lang="en-US" altLang="zh-CN" sz="2400" b="1" dirty="0"/>
              <a:t>9.3.3 </a:t>
            </a:r>
            <a:r>
              <a:rPr lang="zh-CN" altLang="en-US" sz="2400" b="1" dirty="0"/>
              <a:t>横屏和竖屏方向</a:t>
            </a:r>
            <a:endParaRPr lang="zh-CN" altLang="zh-CN" dirty="0"/>
          </a:p>
        </p:txBody>
      </p:sp>
      <p:sp>
        <p:nvSpPr>
          <p:cNvPr id="5" name="矩形 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矩形 5"/>
          <p:cNvSpPr/>
          <p:nvPr/>
        </p:nvSpPr>
        <p:spPr>
          <a:xfrm>
            <a:off x="165023" y="198"/>
            <a:ext cx="538090" cy="838673"/>
          </a:xfrm>
          <a:prstGeom prst="rect">
            <a:avLst/>
          </a:prstGeom>
          <a:solidFill>
            <a:srgbClr val="FFA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rgbClr val="FFAC06"/>
                </a:solidFill>
                <a:latin typeface="微软雅黑" panose="020B0503020204020204" pitchFamily="34" charset="-122"/>
                <a:ea typeface="微软雅黑" panose="020B0503020204020204" pitchFamily="34" charset="-122"/>
                <a:cs typeface="+mn-ea"/>
                <a:sym typeface="+mn-lt"/>
              </a:rPr>
              <a:t>9.3 </a:t>
            </a:r>
            <a:r>
              <a:rPr lang="zh-CN" altLang="en-US" sz="2800" b="1" dirty="0">
                <a:solidFill>
                  <a:srgbClr val="FFAC06"/>
                </a:solidFill>
                <a:latin typeface="微软雅黑" panose="020B0503020204020204" pitchFamily="34" charset="-122"/>
                <a:ea typeface="微软雅黑" panose="020B0503020204020204" pitchFamily="34" charset="-122"/>
                <a:cs typeface="+mn-ea"/>
                <a:sym typeface="+mn-lt"/>
              </a:rPr>
              <a:t>核心知识</a:t>
            </a:r>
          </a:p>
        </p:txBody>
      </p:sp>
      <p:sp>
        <p:nvSpPr>
          <p:cNvPr id="7" name="TextBox 6"/>
          <p:cNvSpPr txBox="1"/>
          <p:nvPr/>
        </p:nvSpPr>
        <p:spPr>
          <a:xfrm>
            <a:off x="1142084" y="1527842"/>
            <a:ext cx="10878063" cy="4148700"/>
          </a:xfrm>
          <a:prstGeom prst="rect">
            <a:avLst/>
          </a:prstGeom>
          <a:noFill/>
        </p:spPr>
        <p:txBody>
          <a:bodyPr wrap="square" numCol="1" spcCol="108000" rtlCol="0">
            <a:spAutoFit/>
          </a:bodyPr>
          <a:lstStyle/>
          <a:p>
            <a:pPr>
              <a:lnSpc>
                <a:spcPct val="150000"/>
              </a:lnSpc>
            </a:pPr>
            <a:r>
              <a:rPr lang="en-US" altLang="zh-CN" sz="2200" dirty="0"/>
              <a:t>	</a:t>
            </a:r>
            <a:r>
              <a:rPr lang="zh-CN" altLang="en-US" sz="2200" dirty="0"/>
              <a:t>考虑到移动终端设备在使用时有横屏和竖屏，不同的两种状态，为适应设备的不同方向的特点，可用属性</a:t>
            </a:r>
            <a:r>
              <a:rPr lang="en-US" altLang="zh-CN" sz="2200" dirty="0"/>
              <a:t>orientation</a:t>
            </a:r>
            <a:r>
              <a:rPr lang="zh-CN" altLang="en-US" sz="2200" dirty="0"/>
              <a:t>：</a:t>
            </a:r>
            <a:r>
              <a:rPr lang="en-US" altLang="zh-CN" sz="2200" dirty="0"/>
              <a:t>landscape| portrait</a:t>
            </a:r>
            <a:r>
              <a:rPr lang="zh-CN" altLang="en-US" sz="2200" dirty="0"/>
              <a:t>可以分别设置设备显示时为横屏</a:t>
            </a:r>
            <a:r>
              <a:rPr lang="en-US" altLang="zh-CN" sz="2200" dirty="0"/>
              <a:t>landscape</a:t>
            </a:r>
            <a:r>
              <a:rPr lang="zh-CN" altLang="en-US" sz="2200" dirty="0"/>
              <a:t>或者竖屏</a:t>
            </a:r>
            <a:r>
              <a:rPr lang="en-US" altLang="zh-CN" sz="2200" dirty="0"/>
              <a:t>portrait</a:t>
            </a:r>
            <a:r>
              <a:rPr lang="zh-CN" altLang="en-US" sz="2200" dirty="0"/>
              <a:t>，默认状态是竖屏。</a:t>
            </a:r>
          </a:p>
          <a:p>
            <a:pPr>
              <a:lnSpc>
                <a:spcPct val="150000"/>
              </a:lnSpc>
            </a:pPr>
            <a:r>
              <a:rPr lang="zh-CN" altLang="en-US" sz="2200" dirty="0"/>
              <a:t>当屏幕为横屏时，网页背景颜色是淡绿色，字体为</a:t>
            </a:r>
            <a:r>
              <a:rPr lang="en-US" altLang="zh-CN" sz="2200" dirty="0"/>
              <a:t>40</a:t>
            </a:r>
            <a:r>
              <a:rPr lang="zh-CN" altLang="en-US" sz="2200" dirty="0"/>
              <a:t>号，对应的</a:t>
            </a:r>
            <a:r>
              <a:rPr lang="en-US" altLang="zh-CN" sz="2200" dirty="0"/>
              <a:t>CSS</a:t>
            </a:r>
            <a:r>
              <a:rPr lang="zh-CN" altLang="en-US" sz="2200" dirty="0"/>
              <a:t>标签如下：</a:t>
            </a:r>
          </a:p>
          <a:p>
            <a:pPr>
              <a:lnSpc>
                <a:spcPct val="150000"/>
              </a:lnSpc>
            </a:pPr>
            <a:r>
              <a:rPr lang="en-US" altLang="zh-CN" sz="2200" dirty="0"/>
              <a:t>body { </a:t>
            </a:r>
            <a:r>
              <a:rPr lang="en-US" altLang="zh-CN" sz="2400" dirty="0"/>
              <a:t>background-color</a:t>
            </a:r>
            <a:r>
              <a:rPr lang="en-US" altLang="zh-CN" sz="2200" dirty="0"/>
              <a:t>: yellow; }</a:t>
            </a:r>
          </a:p>
          <a:p>
            <a:pPr>
              <a:lnSpc>
                <a:spcPct val="150000"/>
              </a:lnSpc>
            </a:pPr>
            <a:r>
              <a:rPr lang="en-US" altLang="zh-CN" sz="2200" dirty="0"/>
              <a:t>@media only screen and (orientation: landscape) {</a:t>
            </a:r>
          </a:p>
          <a:p>
            <a:pPr>
              <a:lnSpc>
                <a:spcPct val="150000"/>
              </a:lnSpc>
            </a:pPr>
            <a:r>
              <a:rPr lang="en-US" altLang="zh-CN" sz="2200" dirty="0"/>
              <a:t>    body { background-color: </a:t>
            </a:r>
            <a:r>
              <a:rPr lang="en-US" altLang="zh-CN" sz="2200" dirty="0" err="1"/>
              <a:t>lightblue</a:t>
            </a:r>
            <a:r>
              <a:rPr lang="en-US" altLang="zh-CN" sz="2200" dirty="0"/>
              <a:t>; }</a:t>
            </a:r>
          </a:p>
          <a:p>
            <a:pPr>
              <a:lnSpc>
                <a:spcPct val="150000"/>
              </a:lnSpc>
            </a:pPr>
            <a:r>
              <a:rPr lang="en-US" altLang="zh-CN" sz="2200" dirty="0"/>
              <a:t>}</a:t>
            </a:r>
          </a:p>
        </p:txBody>
      </p:sp>
    </p:spTree>
    <p:extLst>
      <p:ext uri="{BB962C8B-B14F-4D97-AF65-F5344CB8AC3E}">
        <p14:creationId xmlns:p14="http://schemas.microsoft.com/office/powerpoint/2010/main" val="2895641493"/>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1048046" y="1493028"/>
            <a:ext cx="10936431" cy="4524315"/>
          </a:xfrm>
          <a:prstGeom prst="rect">
            <a:avLst/>
          </a:prstGeom>
          <a:noFill/>
        </p:spPr>
        <p:txBody>
          <a:bodyPr wrap="square" numCol="1" spcCol="108000" rtlCol="0">
            <a:spAutoFit/>
          </a:bodyPr>
          <a:lstStyle/>
          <a:p>
            <a:r>
              <a:rPr lang="en-US" altLang="zh-CN" sz="2400" dirty="0"/>
              <a:t>Bootstrap </a:t>
            </a:r>
            <a:r>
              <a:rPr lang="zh-CN" altLang="zh-CN" sz="2400" dirty="0"/>
              <a:t>是基于</a:t>
            </a:r>
            <a:r>
              <a:rPr lang="en-US" altLang="zh-CN" sz="2400" dirty="0"/>
              <a:t> HTML</a:t>
            </a:r>
            <a:r>
              <a:rPr lang="zh-CN" altLang="zh-CN" sz="2400" dirty="0"/>
              <a:t>、</a:t>
            </a:r>
            <a:r>
              <a:rPr lang="en-US" altLang="zh-CN" sz="2400" dirty="0"/>
              <a:t>CSS</a:t>
            </a:r>
            <a:r>
              <a:rPr lang="zh-CN" altLang="zh-CN" sz="2400" dirty="0"/>
              <a:t>、</a:t>
            </a:r>
            <a:r>
              <a:rPr lang="en-US" altLang="zh-CN" sz="2400" dirty="0"/>
              <a:t>JAVASCRIPT </a:t>
            </a:r>
            <a:r>
              <a:rPr lang="zh-CN" altLang="zh-CN" sz="2400" dirty="0"/>
              <a:t>的受欢迎的前端框架，它简洁灵活，使得</a:t>
            </a:r>
            <a:r>
              <a:rPr lang="en-US" altLang="zh-CN" sz="2400" dirty="0"/>
              <a:t> Web </a:t>
            </a:r>
            <a:r>
              <a:rPr lang="zh-CN" altLang="zh-CN" sz="2400" dirty="0"/>
              <a:t>开发更加快捷。</a:t>
            </a:r>
            <a:r>
              <a:rPr lang="en-US" altLang="zh-CN" sz="2400" dirty="0"/>
              <a:t>Bootstrap</a:t>
            </a:r>
            <a:r>
              <a:rPr lang="zh-CN" altLang="zh-CN" sz="2400" dirty="0"/>
              <a:t>框架包括</a:t>
            </a:r>
            <a:r>
              <a:rPr lang="en-US" altLang="zh-CN" sz="2400" dirty="0"/>
              <a:t>Bootstrap </a:t>
            </a:r>
            <a:r>
              <a:rPr lang="zh-CN" altLang="zh-CN" sz="2400" dirty="0"/>
              <a:t>基本结构、</a:t>
            </a:r>
            <a:r>
              <a:rPr lang="en-US" altLang="zh-CN" sz="2400" dirty="0"/>
              <a:t>Bootstrap CSS</a:t>
            </a:r>
            <a:r>
              <a:rPr lang="zh-CN" altLang="zh-CN" sz="2400" dirty="0"/>
              <a:t>、</a:t>
            </a:r>
            <a:r>
              <a:rPr lang="en-US" altLang="zh-CN" sz="2400" dirty="0"/>
              <a:t>Bootstrap </a:t>
            </a:r>
            <a:r>
              <a:rPr lang="zh-CN" altLang="zh-CN" sz="2400" dirty="0"/>
              <a:t>布局组件和</a:t>
            </a:r>
            <a:r>
              <a:rPr lang="en-US" altLang="zh-CN" sz="2400" dirty="0"/>
              <a:t> Bootstrap </a:t>
            </a:r>
            <a:r>
              <a:rPr lang="zh-CN" altLang="zh-CN" sz="2400" dirty="0"/>
              <a:t>插件几个部分。只有先在网页头部引入</a:t>
            </a:r>
            <a:r>
              <a:rPr lang="en-US" altLang="zh-CN" sz="2400" dirty="0"/>
              <a:t>Bootstrap</a:t>
            </a:r>
            <a:r>
              <a:rPr lang="zh-CN" altLang="zh-CN" sz="2400" dirty="0"/>
              <a:t>文件后，才可以后面使用</a:t>
            </a:r>
            <a:r>
              <a:rPr lang="en-US" altLang="zh-CN" sz="2400" dirty="0"/>
              <a:t>bootstrap</a:t>
            </a:r>
            <a:r>
              <a:rPr lang="zh-CN" altLang="zh-CN" sz="2400" dirty="0"/>
              <a:t>框架。下面分别介绍在线直接引入方式和下载插件后直接在头部引入两种方式。</a:t>
            </a:r>
          </a:p>
          <a:p>
            <a:r>
              <a:rPr lang="en-US" altLang="zh-CN" sz="2400" dirty="0"/>
              <a:t>(1) </a:t>
            </a:r>
            <a:r>
              <a:rPr lang="zh-CN" altLang="zh-CN" sz="2400" dirty="0"/>
              <a:t>国内推荐使用</a:t>
            </a:r>
            <a:r>
              <a:rPr lang="en-US" altLang="zh-CN" sz="2400" dirty="0"/>
              <a:t> </a:t>
            </a:r>
            <a:r>
              <a:rPr lang="en-US" altLang="zh-CN" sz="2400" dirty="0" err="1"/>
              <a:t>Staticfile</a:t>
            </a:r>
            <a:r>
              <a:rPr lang="en-US" altLang="zh-CN" sz="2400" dirty="0"/>
              <a:t> CDN </a:t>
            </a:r>
            <a:r>
              <a:rPr lang="zh-CN" altLang="zh-CN" sz="2400" dirty="0"/>
              <a:t>上的库，分别包括</a:t>
            </a:r>
          </a:p>
          <a:p>
            <a:r>
              <a:rPr lang="en-US" altLang="zh-CN" sz="2400" dirty="0"/>
              <a:t>	</a:t>
            </a:r>
            <a:r>
              <a:rPr lang="zh-CN" altLang="zh-CN" sz="2400" dirty="0"/>
              <a:t>新</a:t>
            </a:r>
            <a:r>
              <a:rPr lang="en-US" altLang="zh-CN" sz="2400" dirty="0"/>
              <a:t> Bootstrap </a:t>
            </a:r>
            <a:r>
              <a:rPr lang="zh-CN" altLang="zh-CN" sz="2400" dirty="0"/>
              <a:t>核心</a:t>
            </a:r>
            <a:r>
              <a:rPr lang="en-US" altLang="zh-CN" sz="2400" dirty="0"/>
              <a:t> CSS </a:t>
            </a:r>
            <a:r>
              <a:rPr lang="zh-CN" altLang="zh-CN" sz="2400" dirty="0"/>
              <a:t>文件</a:t>
            </a:r>
            <a:r>
              <a:rPr lang="en-US" altLang="zh-CN" sz="2400" dirty="0"/>
              <a:t>&lt;link </a:t>
            </a:r>
            <a:r>
              <a:rPr lang="en-US" altLang="zh-CN" sz="2400" dirty="0" err="1"/>
              <a:t>href</a:t>
            </a:r>
            <a:r>
              <a:rPr lang="en-US" altLang="zh-CN" sz="2400" dirty="0"/>
              <a:t>="https://cdn.staticfile.org/twitter-bootstrap/3.3.7/</a:t>
            </a:r>
            <a:r>
              <a:rPr lang="en-US" altLang="zh-CN" sz="2400" dirty="0" err="1"/>
              <a:t>css</a:t>
            </a:r>
            <a:r>
              <a:rPr lang="en-US" altLang="zh-CN" sz="2400" dirty="0"/>
              <a:t>/bootstrap.min.css"  </a:t>
            </a:r>
            <a:r>
              <a:rPr lang="en-US" altLang="zh-CN" sz="2400" dirty="0" err="1"/>
              <a:t>rel</a:t>
            </a:r>
            <a:r>
              <a:rPr lang="en-US" altLang="zh-CN" sz="2400" dirty="0"/>
              <a:t>="</a:t>
            </a:r>
            <a:r>
              <a:rPr lang="en-US" altLang="zh-CN" sz="2400" dirty="0" err="1"/>
              <a:t>stylesheet</a:t>
            </a:r>
            <a:r>
              <a:rPr lang="en-US" altLang="zh-CN" sz="2400" dirty="0"/>
              <a:t>"&gt;</a:t>
            </a:r>
            <a:endParaRPr lang="zh-CN" altLang="zh-CN" sz="2400" dirty="0"/>
          </a:p>
          <a:p>
            <a:r>
              <a:rPr lang="en-US" altLang="zh-CN" sz="2400" dirty="0"/>
              <a:t>	</a:t>
            </a:r>
            <a:r>
              <a:rPr lang="en-US" altLang="zh-CN" sz="2400" dirty="0" err="1"/>
              <a:t>jQuery</a:t>
            </a:r>
            <a:r>
              <a:rPr lang="zh-CN" altLang="zh-CN" sz="2400" dirty="0"/>
              <a:t>文件。务必在</a:t>
            </a:r>
            <a:r>
              <a:rPr lang="en-US" altLang="zh-CN" sz="2400" dirty="0"/>
              <a:t>bootstrap.min.js </a:t>
            </a:r>
            <a:r>
              <a:rPr lang="zh-CN" altLang="zh-CN" sz="2400" dirty="0"/>
              <a:t>之前引入</a:t>
            </a:r>
            <a:r>
              <a:rPr lang="en-US" altLang="zh-CN" sz="2400" dirty="0"/>
              <a:t>&lt;script </a:t>
            </a:r>
            <a:r>
              <a:rPr lang="en-US" altLang="zh-CN" sz="2400" dirty="0" err="1"/>
              <a:t>src</a:t>
            </a:r>
            <a:r>
              <a:rPr lang="en-US" altLang="zh-CN" sz="2400" dirty="0"/>
              <a:t>="https://cdn.staticfile.org/</a:t>
            </a:r>
            <a:r>
              <a:rPr lang="en-US" altLang="zh-CN" sz="2400" dirty="0" err="1"/>
              <a:t>jquery</a:t>
            </a:r>
            <a:r>
              <a:rPr lang="en-US" altLang="zh-CN" sz="2400" dirty="0"/>
              <a:t>/2.1.1/jquery.min.js"&gt;&lt;/script&gt;</a:t>
            </a:r>
            <a:endParaRPr lang="zh-CN" altLang="zh-CN" sz="2400" dirty="0"/>
          </a:p>
          <a:p>
            <a:r>
              <a:rPr lang="en-US" altLang="zh-CN" sz="2400" dirty="0"/>
              <a:t>	</a:t>
            </a:r>
            <a:r>
              <a:rPr lang="zh-CN" altLang="zh-CN" sz="2400" dirty="0"/>
              <a:t>最新的</a:t>
            </a:r>
            <a:r>
              <a:rPr lang="en-US" altLang="zh-CN" sz="2400" dirty="0"/>
              <a:t> Bootstrap </a:t>
            </a:r>
            <a:r>
              <a:rPr lang="zh-CN" altLang="zh-CN" sz="2400" dirty="0"/>
              <a:t>核心</a:t>
            </a:r>
            <a:r>
              <a:rPr lang="en-US" altLang="zh-CN" sz="2400" dirty="0"/>
              <a:t> JavaScript </a:t>
            </a:r>
            <a:r>
              <a:rPr lang="zh-CN" altLang="zh-CN" sz="2400" dirty="0"/>
              <a:t>文件</a:t>
            </a:r>
            <a:r>
              <a:rPr lang="en-US" altLang="zh-CN" sz="2400" dirty="0"/>
              <a:t>&lt;script </a:t>
            </a:r>
            <a:r>
              <a:rPr lang="en-US" altLang="zh-CN" sz="2400" dirty="0" err="1"/>
              <a:t>src</a:t>
            </a:r>
            <a:r>
              <a:rPr lang="en-US" altLang="zh-CN" sz="2400" dirty="0"/>
              <a:t>="https://cdn.staticfile.org/twitter-bootstrap/3.3.7/</a:t>
            </a:r>
            <a:r>
              <a:rPr lang="en-US" altLang="zh-CN" sz="2400" dirty="0" err="1"/>
              <a:t>js</a:t>
            </a:r>
            <a:r>
              <a:rPr lang="en-US" altLang="zh-CN" sz="2400" dirty="0"/>
              <a:t>/bootstrap.min.js"&gt;&lt;/script&gt;</a:t>
            </a:r>
            <a:endParaRPr lang="en-US" altLang="zh-CN" sz="5400" dirty="0"/>
          </a:p>
        </p:txBody>
      </p:sp>
      <p:sp>
        <p:nvSpPr>
          <p:cNvPr id="5" name="矩形 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矩形 5"/>
          <p:cNvSpPr/>
          <p:nvPr/>
        </p:nvSpPr>
        <p:spPr>
          <a:xfrm>
            <a:off x="165023" y="198"/>
            <a:ext cx="538090" cy="838673"/>
          </a:xfrm>
          <a:prstGeom prst="rect">
            <a:avLst/>
          </a:prstGeom>
          <a:solidFill>
            <a:srgbClr val="FFA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rgbClr val="FFAC06"/>
                </a:solidFill>
                <a:latin typeface="微软雅黑" panose="020B0503020204020204" pitchFamily="34" charset="-122"/>
                <a:ea typeface="微软雅黑" panose="020B0503020204020204" pitchFamily="34" charset="-122"/>
                <a:cs typeface="+mn-ea"/>
                <a:sym typeface="+mn-lt"/>
              </a:rPr>
              <a:t>9.3 </a:t>
            </a:r>
            <a:r>
              <a:rPr lang="zh-CN" altLang="en-US" sz="2800" b="1" dirty="0">
                <a:solidFill>
                  <a:srgbClr val="FFAC06"/>
                </a:solidFill>
                <a:latin typeface="微软雅黑" panose="020B0503020204020204" pitchFamily="34" charset="-122"/>
                <a:ea typeface="微软雅黑" panose="020B0503020204020204" pitchFamily="34" charset="-122"/>
                <a:cs typeface="+mn-ea"/>
                <a:sym typeface="+mn-lt"/>
              </a:rPr>
              <a:t>核心知识</a:t>
            </a:r>
          </a:p>
        </p:txBody>
      </p:sp>
      <p:sp>
        <p:nvSpPr>
          <p:cNvPr id="7" name="TextBox 6"/>
          <p:cNvSpPr txBox="1"/>
          <p:nvPr/>
        </p:nvSpPr>
        <p:spPr>
          <a:xfrm>
            <a:off x="1106413" y="903957"/>
            <a:ext cx="10878064" cy="646331"/>
          </a:xfrm>
          <a:prstGeom prst="rect">
            <a:avLst/>
          </a:prstGeom>
          <a:noFill/>
        </p:spPr>
        <p:txBody>
          <a:bodyPr wrap="square" numCol="1" spcCol="108000" rtlCol="0">
            <a:spAutoFit/>
          </a:bodyPr>
          <a:lstStyle/>
          <a:p>
            <a:pPr marL="0" lvl="2" indent="0" algn="ctr">
              <a:lnSpc>
                <a:spcPct val="150000"/>
              </a:lnSpc>
            </a:pPr>
            <a:r>
              <a:rPr lang="en-US" altLang="zh-CN" sz="2400" b="1" dirty="0"/>
              <a:t>Bootstrap</a:t>
            </a:r>
            <a:r>
              <a:rPr lang="zh-CN" altLang="en-US" sz="2400" b="1" dirty="0"/>
              <a:t>介绍</a:t>
            </a:r>
          </a:p>
        </p:txBody>
      </p:sp>
    </p:spTree>
    <p:custDataLst>
      <p:tags r:id="rId1"/>
    </p:custDataLst>
    <p:extLst>
      <p:ext uri="{BB962C8B-B14F-4D97-AF65-F5344CB8AC3E}">
        <p14:creationId xmlns:p14="http://schemas.microsoft.com/office/powerpoint/2010/main" val="376144527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526109" y="1184197"/>
            <a:ext cx="4333687" cy="3769365"/>
          </a:xfrm>
          <a:prstGeom prst="rect">
            <a:avLst/>
          </a:prstGeom>
          <a:noFill/>
          <a:effectLst/>
        </p:spPr>
        <p:txBody>
          <a:bodyPr wrap="none" rtlCol="0">
            <a:spAutoFit/>
          </a:bodyPr>
          <a:lstStyle/>
          <a:p>
            <a:r>
              <a:rPr lang="en-US" altLang="zh-CN" sz="7200" b="1" dirty="0">
                <a:solidFill>
                  <a:schemeClr val="accent6"/>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6"/>
                </a:solidFill>
                <a:latin typeface="Arial" panose="020B0604020202020204" pitchFamily="34" charset="0"/>
                <a:ea typeface="微软雅黑" panose="020B0503020204020204" pitchFamily="34" charset="-122"/>
                <a:sym typeface="Arial" panose="020B0604020202020204" pitchFamily="34" charset="0"/>
              </a:rPr>
              <a:t>4</a:t>
            </a:r>
            <a:endParaRPr lang="zh-CN" altLang="en-US" sz="23895" b="1"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722523" y="2424286"/>
            <a:ext cx="4955403" cy="1938992"/>
          </a:xfrm>
          <a:prstGeom prst="rect">
            <a:avLst/>
          </a:prstGeom>
          <a:noFill/>
        </p:spPr>
        <p:txBody>
          <a:bodyPr wrap="square" rtlCol="0">
            <a:spAutoFit/>
          </a:bodyPr>
          <a:lstStyle/>
          <a:p>
            <a:r>
              <a:rPr lang="zh-CN" altLang="en-US" sz="6000" b="1" dirty="0">
                <a:solidFill>
                  <a:schemeClr val="accent6"/>
                </a:solidFill>
                <a:latin typeface="Arial" panose="020B0604020202020204" pitchFamily="34" charset="0"/>
                <a:ea typeface="微软雅黑" panose="020B0503020204020204" pitchFamily="34" charset="-122"/>
                <a:sym typeface="Arial" panose="020B0604020202020204" pitchFamily="34" charset="0"/>
              </a:rPr>
              <a:t>项目实施</a:t>
            </a:r>
            <a:endParaRPr lang="zh-CN" altLang="en-US" sz="4000" b="1"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6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矩形 5"/>
          <p:cNvSpPr/>
          <p:nvPr/>
        </p:nvSpPr>
        <p:spPr>
          <a:xfrm>
            <a:off x="165023" y="198"/>
            <a:ext cx="538090" cy="8386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chemeClr val="accent6"/>
                </a:solidFill>
                <a:latin typeface="微软雅黑" panose="020B0503020204020204" pitchFamily="34" charset="-122"/>
                <a:ea typeface="微软雅黑" panose="020B0503020204020204" pitchFamily="34" charset="-122"/>
                <a:cs typeface="+mn-ea"/>
                <a:sym typeface="+mn-lt"/>
              </a:rPr>
              <a:t>9.4</a:t>
            </a:r>
            <a:r>
              <a:rPr lang="zh-CN" altLang="en-US" sz="2800" b="1" dirty="0">
                <a:solidFill>
                  <a:schemeClr val="accent6"/>
                </a:solidFill>
                <a:latin typeface="微软雅黑" panose="020B0503020204020204" pitchFamily="34" charset="-122"/>
                <a:ea typeface="微软雅黑" panose="020B0503020204020204" pitchFamily="34" charset="-122"/>
                <a:cs typeface="+mn-ea"/>
                <a:sym typeface="+mn-lt"/>
              </a:rPr>
              <a:t> 项目实施</a:t>
            </a:r>
          </a:p>
        </p:txBody>
      </p:sp>
      <p:pic>
        <p:nvPicPr>
          <p:cNvPr id="11" name="图片 10">
            <a:extLst>
              <a:ext uri="{FF2B5EF4-FFF2-40B4-BE49-F238E27FC236}">
                <a16:creationId xmlns:a16="http://schemas.microsoft.com/office/drawing/2014/main" id="{0B1FDBAE-E923-4632-944A-8F1E1F9C013F}"/>
              </a:ext>
            </a:extLst>
          </p:cNvPr>
          <p:cNvPicPr/>
          <p:nvPr/>
        </p:nvPicPr>
        <p:blipFill>
          <a:blip r:embed="rId4"/>
          <a:stretch>
            <a:fillRect/>
          </a:stretch>
        </p:blipFill>
        <p:spPr>
          <a:xfrm>
            <a:off x="885064" y="1067204"/>
            <a:ext cx="2695575" cy="4752975"/>
          </a:xfrm>
          <a:prstGeom prst="rect">
            <a:avLst/>
          </a:prstGeom>
        </p:spPr>
      </p:pic>
      <p:pic>
        <p:nvPicPr>
          <p:cNvPr id="12" name="图片 11">
            <a:extLst>
              <a:ext uri="{FF2B5EF4-FFF2-40B4-BE49-F238E27FC236}">
                <a16:creationId xmlns:a16="http://schemas.microsoft.com/office/drawing/2014/main" id="{1A9534C1-F77E-470B-93D4-AC094D0AED83}"/>
              </a:ext>
            </a:extLst>
          </p:cNvPr>
          <p:cNvPicPr/>
          <p:nvPr/>
        </p:nvPicPr>
        <p:blipFill>
          <a:blip r:embed="rId5"/>
          <a:stretch>
            <a:fillRect/>
          </a:stretch>
        </p:blipFill>
        <p:spPr>
          <a:xfrm>
            <a:off x="5291194" y="913773"/>
            <a:ext cx="5106035" cy="3838575"/>
          </a:xfrm>
          <a:prstGeom prst="rect">
            <a:avLst/>
          </a:prstGeom>
        </p:spPr>
      </p:pic>
      <p:pic>
        <p:nvPicPr>
          <p:cNvPr id="13" name="图片 12">
            <a:extLst>
              <a:ext uri="{FF2B5EF4-FFF2-40B4-BE49-F238E27FC236}">
                <a16:creationId xmlns:a16="http://schemas.microsoft.com/office/drawing/2014/main" id="{8FF441C9-F949-4934-A704-629C1CC54F4E}"/>
              </a:ext>
            </a:extLst>
          </p:cNvPr>
          <p:cNvPicPr/>
          <p:nvPr/>
        </p:nvPicPr>
        <p:blipFill>
          <a:blip r:embed="rId6"/>
          <a:stretch>
            <a:fillRect/>
          </a:stretch>
        </p:blipFill>
        <p:spPr>
          <a:xfrm>
            <a:off x="3689131" y="4993473"/>
            <a:ext cx="9046787" cy="2143641"/>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矩形 5"/>
          <p:cNvSpPr/>
          <p:nvPr/>
        </p:nvSpPr>
        <p:spPr>
          <a:xfrm>
            <a:off x="165023" y="198"/>
            <a:ext cx="538090" cy="8386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chemeClr val="accent6"/>
                </a:solidFill>
                <a:latin typeface="微软雅黑" panose="020B0503020204020204" pitchFamily="34" charset="-122"/>
                <a:ea typeface="微软雅黑" panose="020B0503020204020204" pitchFamily="34" charset="-122"/>
                <a:cs typeface="+mn-ea"/>
                <a:sym typeface="+mn-lt"/>
              </a:rPr>
              <a:t>9.4</a:t>
            </a:r>
            <a:r>
              <a:rPr lang="zh-CN" altLang="en-US" sz="2800" b="1" dirty="0">
                <a:solidFill>
                  <a:schemeClr val="accent6"/>
                </a:solidFill>
                <a:latin typeface="微软雅黑" panose="020B0503020204020204" pitchFamily="34" charset="-122"/>
                <a:ea typeface="微软雅黑" panose="020B0503020204020204" pitchFamily="34" charset="-122"/>
                <a:cs typeface="+mn-ea"/>
                <a:sym typeface="+mn-lt"/>
              </a:rPr>
              <a:t> 项目实施</a:t>
            </a:r>
          </a:p>
        </p:txBody>
      </p:sp>
      <p:pic>
        <p:nvPicPr>
          <p:cNvPr id="8" name="图片 7"/>
          <p:cNvPicPr/>
          <p:nvPr/>
        </p:nvPicPr>
        <p:blipFill>
          <a:blip r:embed="rId4"/>
          <a:stretch>
            <a:fillRect/>
          </a:stretch>
        </p:blipFill>
        <p:spPr>
          <a:xfrm>
            <a:off x="311169" y="1433957"/>
            <a:ext cx="2825590" cy="4895850"/>
          </a:xfrm>
          <a:prstGeom prst="rect">
            <a:avLst/>
          </a:prstGeom>
        </p:spPr>
      </p:pic>
      <p:pic>
        <p:nvPicPr>
          <p:cNvPr id="9" name="图片 8"/>
          <p:cNvPicPr/>
          <p:nvPr/>
        </p:nvPicPr>
        <p:blipFill>
          <a:blip r:embed="rId5"/>
          <a:stretch>
            <a:fillRect/>
          </a:stretch>
        </p:blipFill>
        <p:spPr>
          <a:xfrm>
            <a:off x="3370134" y="1433957"/>
            <a:ext cx="3667125" cy="4895850"/>
          </a:xfrm>
          <a:prstGeom prst="rect">
            <a:avLst/>
          </a:prstGeom>
        </p:spPr>
      </p:pic>
      <p:pic>
        <p:nvPicPr>
          <p:cNvPr id="10" name="图片 9"/>
          <p:cNvPicPr/>
          <p:nvPr/>
        </p:nvPicPr>
        <p:blipFill>
          <a:blip r:embed="rId6"/>
          <a:stretch>
            <a:fillRect/>
          </a:stretch>
        </p:blipFill>
        <p:spPr>
          <a:xfrm>
            <a:off x="7276289" y="1433957"/>
            <a:ext cx="5407363" cy="3507694"/>
          </a:xfrm>
          <a:prstGeom prst="rect">
            <a:avLst/>
          </a:prstGeom>
        </p:spPr>
      </p:pic>
    </p:spTree>
    <p:custDataLst>
      <p:tags r:id="rId1"/>
    </p:custDataLst>
    <p:extLst>
      <p:ext uri="{BB962C8B-B14F-4D97-AF65-F5344CB8AC3E}">
        <p14:creationId xmlns:p14="http://schemas.microsoft.com/office/powerpoint/2010/main" val="132948110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rPr>
              <a:t>5</a:t>
            </a:r>
            <a:endParaRPr lang="zh-CN" altLang="en-US" sz="23895"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进阶提高</a:t>
            </a:r>
            <a:endPar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chemeClr val="accent1"/>
                </a:solidFill>
                <a:latin typeface="微软雅黑" panose="020B0503020204020204" pitchFamily="34" charset="-122"/>
                <a:ea typeface="微软雅黑" panose="020B0503020204020204" pitchFamily="34" charset="-122"/>
                <a:cs typeface="+mn-ea"/>
                <a:sym typeface="+mn-lt"/>
              </a:rPr>
              <a:t>9.5 </a:t>
            </a:r>
            <a:r>
              <a:rPr lang="zh-CN" altLang="en-US" sz="2800" b="1" dirty="0">
                <a:solidFill>
                  <a:schemeClr val="accent1"/>
                </a:solidFill>
                <a:latin typeface="微软雅黑" panose="020B0503020204020204" pitchFamily="34" charset="-122"/>
                <a:ea typeface="微软雅黑" panose="020B0503020204020204" pitchFamily="34" charset="-122"/>
                <a:cs typeface="+mn-ea"/>
                <a:sym typeface="+mn-lt"/>
              </a:rPr>
              <a:t>进阶提高</a:t>
            </a:r>
          </a:p>
        </p:txBody>
      </p:sp>
      <p:pic>
        <p:nvPicPr>
          <p:cNvPr id="7" name="图片 6"/>
          <p:cNvPicPr/>
          <p:nvPr/>
        </p:nvPicPr>
        <p:blipFill>
          <a:blip r:embed="rId4"/>
          <a:stretch>
            <a:fillRect/>
          </a:stretch>
        </p:blipFill>
        <p:spPr>
          <a:xfrm>
            <a:off x="2643361" y="1820710"/>
            <a:ext cx="3200400" cy="3200400"/>
          </a:xfrm>
          <a:prstGeom prst="rect">
            <a:avLst/>
          </a:prstGeom>
        </p:spPr>
      </p:pic>
      <p:pic>
        <p:nvPicPr>
          <p:cNvPr id="8" name="图片 7"/>
          <p:cNvPicPr/>
          <p:nvPr/>
        </p:nvPicPr>
        <p:blipFill>
          <a:blip r:embed="rId5"/>
          <a:stretch>
            <a:fillRect/>
          </a:stretch>
        </p:blipFill>
        <p:spPr>
          <a:xfrm>
            <a:off x="1643603" y="5366817"/>
            <a:ext cx="5274310" cy="1051560"/>
          </a:xfrm>
          <a:prstGeom prst="rect">
            <a:avLst/>
          </a:prstGeom>
        </p:spPr>
      </p:pic>
      <p:pic>
        <p:nvPicPr>
          <p:cNvPr id="10" name="图片 9">
            <a:extLst>
              <a:ext uri="{FF2B5EF4-FFF2-40B4-BE49-F238E27FC236}">
                <a16:creationId xmlns:a16="http://schemas.microsoft.com/office/drawing/2014/main" id="{FE5D94A8-9B6C-4FFB-B38D-15501BF6DD3C}"/>
              </a:ext>
            </a:extLst>
          </p:cNvPr>
          <p:cNvPicPr/>
          <p:nvPr/>
        </p:nvPicPr>
        <p:blipFill>
          <a:blip r:embed="rId6"/>
          <a:stretch>
            <a:fillRect/>
          </a:stretch>
        </p:blipFill>
        <p:spPr>
          <a:xfrm>
            <a:off x="7765984" y="1617777"/>
            <a:ext cx="2724150" cy="4800600"/>
          </a:xfrm>
          <a:prstGeom prst="rect">
            <a:avLst/>
          </a:prstGeom>
        </p:spPr>
      </p:pic>
    </p:spTree>
    <p:custDataLst>
      <p:tags r:id="rId1"/>
    </p:custDataLst>
    <p:extLst>
      <p:ext uri="{BB962C8B-B14F-4D97-AF65-F5344CB8AC3E}">
        <p14:creationId xmlns:p14="http://schemas.microsoft.com/office/powerpoint/2010/main" val="36237845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598116" y="1146368"/>
            <a:ext cx="7837452" cy="4708981"/>
          </a:xfrm>
          <a:prstGeom prst="rect">
            <a:avLst/>
          </a:prstGeom>
          <a:noFill/>
        </p:spPr>
        <p:txBody>
          <a:bodyPr wrap="square" rtlCol="0">
            <a:spAutoFit/>
          </a:bodyPr>
          <a:lstStyle>
            <a:defPPr>
              <a:defRPr lang="zh-CN"/>
            </a:defPPr>
            <a:lvl1pPr indent="457200" algn="just">
              <a:lnSpc>
                <a:spcPct val="150000"/>
              </a:lnSpc>
              <a:spcBef>
                <a:spcPts val="600"/>
              </a:spcBef>
              <a:spcAft>
                <a:spcPts val="600"/>
              </a:spcAft>
              <a:defRPr sz="2000"/>
            </a:lvl1pPr>
          </a:lstStyle>
          <a:p>
            <a:pPr lvl="0" indent="0">
              <a:lnSpc>
                <a:spcPct val="100000"/>
              </a:lnSpc>
            </a:pPr>
            <a:r>
              <a:rPr lang="zh-CN" altLang="zh-CN" dirty="0"/>
              <a:t>在微信的通信录中直接进入企业号。也可以通过下载微信企业</a:t>
            </a:r>
            <a:r>
              <a:rPr lang="en-US" altLang="zh-CN" dirty="0"/>
              <a:t>APP</a:t>
            </a:r>
            <a:r>
              <a:rPr lang="zh-CN" altLang="zh-CN" dirty="0"/>
              <a:t>加入，一起体验课后延伸学习的过程</a:t>
            </a:r>
            <a:endParaRPr lang="en-US" altLang="zh-CN" dirty="0"/>
          </a:p>
          <a:p>
            <a:pPr lvl="0" indent="0"/>
            <a:r>
              <a:rPr lang="zh-CN" altLang="zh-CN" dirty="0"/>
              <a:t>进入“微加云学院”，选择课件内容再次学习、在线做练习题、考试。</a:t>
            </a:r>
          </a:p>
          <a:p>
            <a:pPr lvl="0" indent="0">
              <a:lnSpc>
                <a:spcPct val="100000"/>
              </a:lnSpc>
            </a:pPr>
            <a:r>
              <a:rPr lang="zh-CN" altLang="zh-CN" dirty="0"/>
              <a:t>进入“企微云任务”，查看并完成本章学习任务，查看任务，领取任务，登记任务进展情况，方便教师随时查看学生任务的完成进度。</a:t>
            </a:r>
          </a:p>
          <a:p>
            <a:pPr lvl="0" indent="0"/>
            <a:r>
              <a:rPr lang="zh-CN" altLang="zh-CN" dirty="0"/>
              <a:t>进入“投票调研”“问卷星”，参与调查问卷互动，反馈教学效果。</a:t>
            </a:r>
          </a:p>
          <a:p>
            <a:pPr lvl="0" indent="0"/>
            <a:r>
              <a:rPr lang="zh-CN" altLang="zh-CN" dirty="0"/>
              <a:t>进入“教学论坛”，下载本章素材或对相关知识点发贴、回帖互动。</a:t>
            </a:r>
          </a:p>
          <a:p>
            <a:pPr lvl="0" indent="0">
              <a:lnSpc>
                <a:spcPct val="100000"/>
              </a:lnSpc>
            </a:pPr>
            <a:r>
              <a:rPr lang="zh-CN" altLang="zh-CN" dirty="0"/>
              <a:t>进入“腾讯乐享”，通过知识库、问答、课堂、考试、活动、投票和论坛等核心应用，培训学习等多元化需求</a:t>
            </a:r>
          </a:p>
          <a:p>
            <a:pPr lvl="0" indent="0"/>
            <a:r>
              <a:rPr lang="zh-CN" altLang="zh-CN" dirty="0"/>
              <a:t>进入“快课学堂”，通过主页型企业培训应用进行在线学习交流。</a:t>
            </a:r>
          </a:p>
        </p:txBody>
      </p:sp>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chemeClr val="accent1"/>
                </a:solidFill>
                <a:latin typeface="微软雅黑" panose="020B0503020204020204" pitchFamily="34" charset="-122"/>
                <a:ea typeface="微软雅黑" panose="020B0503020204020204" pitchFamily="34" charset="-122"/>
                <a:cs typeface="+mn-ea"/>
                <a:sym typeface="+mn-lt"/>
              </a:rPr>
              <a:t>9.6 </a:t>
            </a:r>
            <a:r>
              <a:rPr lang="zh-CN" altLang="en-US" sz="2800" b="1" dirty="0">
                <a:solidFill>
                  <a:schemeClr val="accent1"/>
                </a:solidFill>
                <a:latin typeface="微软雅黑" panose="020B0503020204020204" pitchFamily="34" charset="-122"/>
                <a:ea typeface="微软雅黑" panose="020B0503020204020204" pitchFamily="34" charset="-122"/>
                <a:cs typeface="+mn-ea"/>
                <a:sym typeface="+mn-lt"/>
              </a:rPr>
              <a:t>课后延伸</a:t>
            </a:r>
          </a:p>
        </p:txBody>
      </p:sp>
      <p:pic>
        <p:nvPicPr>
          <p:cNvPr id="12" name="图片 11"/>
          <p:cNvPicPr/>
          <p:nvPr/>
        </p:nvPicPr>
        <p:blipFill>
          <a:blip r:embed="rId4" cstate="print">
            <a:extLst>
              <a:ext uri="{28A0092B-C50C-407E-A947-70E740481C1C}">
                <a14:useLocalDpi xmlns:a14="http://schemas.microsoft.com/office/drawing/2010/main" val="0"/>
              </a:ext>
            </a:extLst>
          </a:blip>
          <a:stretch>
            <a:fillRect/>
          </a:stretch>
        </p:blipFill>
        <p:spPr>
          <a:xfrm>
            <a:off x="9447880" y="838871"/>
            <a:ext cx="3081346" cy="6231418"/>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1093" y="1614792"/>
            <a:ext cx="6694454" cy="26554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矩形 259"/>
          <p:cNvSpPr>
            <a:spLocks noChangeArrowheads="1"/>
          </p:cNvSpPr>
          <p:nvPr/>
        </p:nvSpPr>
        <p:spPr bwMode="auto">
          <a:xfrm>
            <a:off x="2266950" y="5222295"/>
            <a:ext cx="7694173" cy="9233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dirty="0">
                <a:solidFill>
                  <a:schemeClr val="bg1">
                    <a:lumMod val="85000"/>
                  </a:schemeClr>
                </a:solidFill>
                <a:cs typeface="Arial" panose="020B0604020202020204" pitchFamily="34" charset="0"/>
              </a:rPr>
              <a:t>谢谢  再见</a:t>
            </a: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50" fill="hold">
                                          <p:stCondLst>
                                            <p:cond delay="0"/>
                                          </p:stCondLst>
                                        </p:cTn>
                                        <p:tgtEl>
                                          <p:spTgt spid="9"/>
                                        </p:tgtEl>
                                        <p:attrNameLst>
                                          <p:attrName>r</p:attrName>
                                        </p:attrNameLst>
                                      </p:cBhvr>
                                    </p:animRot>
                                    <p:animRot by="-240000">
                                      <p:cBhvr>
                                        <p:cTn id="7" dur="100" fill="hold">
                                          <p:stCondLst>
                                            <p:cond delay="100"/>
                                          </p:stCondLst>
                                        </p:cTn>
                                        <p:tgtEl>
                                          <p:spTgt spid="9"/>
                                        </p:tgtEl>
                                        <p:attrNameLst>
                                          <p:attrName>r</p:attrName>
                                        </p:attrNameLst>
                                      </p:cBhvr>
                                    </p:animRot>
                                    <p:animRot by="240000">
                                      <p:cBhvr>
                                        <p:cTn id="8" dur="100" fill="hold">
                                          <p:stCondLst>
                                            <p:cond delay="200"/>
                                          </p:stCondLst>
                                        </p:cTn>
                                        <p:tgtEl>
                                          <p:spTgt spid="9"/>
                                        </p:tgtEl>
                                        <p:attrNameLst>
                                          <p:attrName>r</p:attrName>
                                        </p:attrNameLst>
                                      </p:cBhvr>
                                    </p:animRot>
                                    <p:animRot by="-240000">
                                      <p:cBhvr>
                                        <p:cTn id="9" dur="100" fill="hold">
                                          <p:stCondLst>
                                            <p:cond delay="300"/>
                                          </p:stCondLst>
                                        </p:cTn>
                                        <p:tgtEl>
                                          <p:spTgt spid="9"/>
                                        </p:tgtEl>
                                        <p:attrNameLst>
                                          <p:attrName>r</p:attrName>
                                        </p:attrNameLst>
                                      </p:cBhvr>
                                    </p:animRot>
                                    <p:animRot by="120000">
                                      <p:cBhvr>
                                        <p:cTn id="10" dur="100" fill="hold">
                                          <p:stCondLst>
                                            <p:cond delay="400"/>
                                          </p:stCondLst>
                                        </p:cTn>
                                        <p:tgtEl>
                                          <p:spTgt spid="9"/>
                                        </p:tgtEl>
                                        <p:attrNameLst>
                                          <p:attrName>r</p:attrName>
                                        </p:attrNameLst>
                                      </p:cBhvr>
                                    </p:animRo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par>
                          <p:cTn id="19" fill="hold">
                            <p:stCondLst>
                              <p:cond delay="11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7"/>
                                        </p:tgtEl>
                                      </p:cBhvr>
                                    </p:animEffect>
                                    <p:animScale>
                                      <p:cBhvr>
                                        <p:cTn id="22"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098" y="447258"/>
            <a:ext cx="6498077" cy="5953541"/>
          </a:xfrm>
          <a:prstGeom prst="rect">
            <a:avLst/>
          </a:prstGeom>
          <a:solidFill>
            <a:srgbClr val="477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8040809" y="2294601"/>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项目概述</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1490923" y="1869640"/>
            <a:ext cx="2561600"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800" spc="600" dirty="0" err="1">
                <a:solidFill>
                  <a:srgbClr val="FFFF00"/>
                </a:solidFill>
                <a:latin typeface="Arial" panose="020B0604020202020204" pitchFamily="34" charset="0"/>
                <a:ea typeface="微软雅黑" panose="020B0503020204020204" pitchFamily="34" charset="-122"/>
                <a:sym typeface="Arial" panose="020B0604020202020204" pitchFamily="34" charset="0"/>
              </a:rPr>
              <a:t>ontents</a:t>
            </a:r>
            <a:endParaRPr lang="zh-CN" altLang="en-US" sz="3200" spc="600" dirty="0">
              <a:solidFill>
                <a:srgbClr val="FFFF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4052523" y="2647463"/>
            <a:ext cx="1743714"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9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a:t>
            </a:r>
            <a:endParaRPr lang="en-US" altLang="zh-CN" sz="9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9600" b="1" dirty="0">
                <a:solidFill>
                  <a:schemeClr val="bg1"/>
                </a:solidFill>
                <a:latin typeface="Arial" panose="020B0604020202020204" pitchFamily="34" charset="0"/>
                <a:ea typeface="微软雅黑" panose="020B0503020204020204" pitchFamily="34" charset="-122"/>
                <a:sym typeface="Arial" panose="020B0604020202020204" pitchFamily="34" charset="0"/>
              </a:rPr>
              <a:t>录</a:t>
            </a:r>
            <a:endParaRPr lang="zh-CN" altLang="en-US" sz="8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a:off x="6894033" y="1672041"/>
            <a:ext cx="0" cy="3953897"/>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8040810" y="2998190"/>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学习目标</a:t>
            </a:r>
            <a:endParaRPr lang="zh-CN" altLang="en-US"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8040810" y="3701779"/>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核心知识</a:t>
            </a:r>
            <a:endParaRPr lang="zh-CN" altLang="en-US" sz="16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8040810" y="4405368"/>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任务实施</a:t>
            </a:r>
            <a:endParaRPr lang="zh-CN" altLang="en-US" sz="16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9"/>
          <p:cNvSpPr>
            <a:spLocks noChangeArrowheads="1"/>
          </p:cNvSpPr>
          <p:nvPr/>
        </p:nvSpPr>
        <p:spPr bwMode="auto">
          <a:xfrm>
            <a:off x="8040810" y="5108957"/>
            <a:ext cx="1436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dirty="0">
                <a:solidFill>
                  <a:srgbClr val="4774DF"/>
                </a:solidFill>
                <a:latin typeface="Arial" panose="020B0604020202020204" pitchFamily="34" charset="0"/>
                <a:ea typeface="微软雅黑" panose="020B0503020204020204" pitchFamily="34" charset="-122"/>
                <a:sym typeface="Arial" panose="020B0604020202020204" pitchFamily="34" charset="0"/>
              </a:rPr>
              <a:t>进阶提高</a:t>
            </a:r>
            <a:endParaRPr lang="zh-CN" altLang="en-US" sz="1600" b="1" dirty="0">
              <a:solidFill>
                <a:srgbClr val="4774D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2"/>
          <p:cNvSpPr txBox="1"/>
          <p:nvPr/>
        </p:nvSpPr>
        <p:spPr>
          <a:xfrm>
            <a:off x="111229" y="280828"/>
            <a:ext cx="1463862" cy="2970044"/>
          </a:xfrm>
          <a:prstGeom prst="rect">
            <a:avLst/>
          </a:prstGeom>
          <a:noFill/>
        </p:spPr>
        <p:txBody>
          <a:bodyPr wrap="none" rtlCol="0">
            <a:spAutoFit/>
          </a:bodyPr>
          <a:lstStyle/>
          <a:p>
            <a:r>
              <a:rPr lang="en-US" altLang="zh-CN" sz="18700" dirty="0">
                <a:solidFill>
                  <a:srgbClr val="FFFF00"/>
                </a:solidFill>
              </a:rPr>
              <a:t>C</a:t>
            </a:r>
            <a:endParaRPr lang="zh-CN" altLang="en-US" sz="18700" dirty="0">
              <a:solidFill>
                <a:srgbClr val="FFFF00"/>
              </a:solidFill>
            </a:endParaRPr>
          </a:p>
        </p:txBody>
      </p:sp>
      <p:sp>
        <p:nvSpPr>
          <p:cNvPr id="13" name="直接连接符 74"/>
          <p:cNvSpPr>
            <a:spLocks noChangeShapeType="1"/>
          </p:cNvSpPr>
          <p:nvPr/>
        </p:nvSpPr>
        <p:spPr bwMode="auto">
          <a:xfrm>
            <a:off x="7046433" y="1824441"/>
            <a:ext cx="0" cy="3953897"/>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14" name="直接连接符 74"/>
          <p:cNvSpPr>
            <a:spLocks noChangeShapeType="1"/>
          </p:cNvSpPr>
          <p:nvPr/>
        </p:nvSpPr>
        <p:spPr bwMode="auto">
          <a:xfrm>
            <a:off x="7198833" y="1976841"/>
            <a:ext cx="0" cy="3953897"/>
          </a:xfrm>
          <a:prstGeom prst="line">
            <a:avLst/>
          </a:prstGeom>
          <a:noFill/>
          <a:ln w="12700" cap="flat" cmpd="sng">
            <a:solidFill>
              <a:srgbClr val="7F7F7F"/>
            </a:solidFill>
            <a:round/>
          </a:ln>
          <a:extLst>
            <a:ext uri="{909E8E84-426E-40DD-AFC4-6F175D3DCCD1}">
              <a14:hiddenFill xmlns:a14="http://schemas.microsoft.com/office/drawing/2010/main">
                <a:noFill/>
              </a14:hiddenFill>
            </a:ext>
          </a:extLst>
        </p:spPr>
        <p:txBody>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ppt_x</p:attrName>
                                        </p:attrNameLst>
                                      </p:cBhvr>
                                      <p:tavLst>
                                        <p:tav tm="0">
                                          <p:val>
                                            <p:strVal val="#ppt_x-#ppt_w*1.125000"/>
                                          </p:val>
                                        </p:tav>
                                        <p:tav tm="100000">
                                          <p:val>
                                            <p:strVal val="#ppt_x"/>
                                          </p:val>
                                        </p:tav>
                                      </p:tavLst>
                                    </p:anim>
                                    <p:animEffect transition="in" filter="wipe(right)">
                                      <p:cBhvr>
                                        <p:cTn id="17" dur="500"/>
                                        <p:tgtEl>
                                          <p:spTgt spid="7"/>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750" fill="hold"/>
                                        <p:tgtEl>
                                          <p:spTgt spid="4"/>
                                        </p:tgtEl>
                                        <p:attrNameLst>
                                          <p:attrName>ppt_x</p:attrName>
                                        </p:attrNameLst>
                                      </p:cBhvr>
                                      <p:tavLst>
                                        <p:tav tm="0">
                                          <p:val>
                                            <p:strVal val="1+#ppt_w/2"/>
                                          </p:val>
                                        </p:tav>
                                        <p:tav tm="100000">
                                          <p:val>
                                            <p:strVal val="#ppt_x"/>
                                          </p:val>
                                        </p:tav>
                                      </p:tavLst>
                                    </p:anim>
                                    <p:anim calcmode="lin" valueType="num">
                                      <p:cBhvr additive="base">
                                        <p:cTn id="37" dur="75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1+#ppt_w/2"/>
                                          </p:val>
                                        </p:tav>
                                        <p:tav tm="100000">
                                          <p:val>
                                            <p:strVal val="#ppt_x"/>
                                          </p:val>
                                        </p:tav>
                                      </p:tavLst>
                                    </p:anim>
                                    <p:anim calcmode="lin" valueType="num">
                                      <p:cBhvr additive="base">
                                        <p:cTn id="41" dur="75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750" fill="hold"/>
                                        <p:tgtEl>
                                          <p:spTgt spid="20"/>
                                        </p:tgtEl>
                                        <p:attrNameLst>
                                          <p:attrName>ppt_x</p:attrName>
                                        </p:attrNameLst>
                                      </p:cBhvr>
                                      <p:tavLst>
                                        <p:tav tm="0">
                                          <p:val>
                                            <p:strVal val="1+#ppt_w/2"/>
                                          </p:val>
                                        </p:tav>
                                        <p:tav tm="100000">
                                          <p:val>
                                            <p:strVal val="#ppt_x"/>
                                          </p:val>
                                        </p:tav>
                                      </p:tavLst>
                                    </p:anim>
                                    <p:anim calcmode="lin" valueType="num">
                                      <p:cBhvr additive="base">
                                        <p:cTn id="45" dur="75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750" fill="hold"/>
                                        <p:tgtEl>
                                          <p:spTgt spid="21"/>
                                        </p:tgtEl>
                                        <p:attrNameLst>
                                          <p:attrName>ppt_x</p:attrName>
                                        </p:attrNameLst>
                                      </p:cBhvr>
                                      <p:tavLst>
                                        <p:tav tm="0">
                                          <p:val>
                                            <p:strVal val="1+#ppt_w/2"/>
                                          </p:val>
                                        </p:tav>
                                        <p:tav tm="100000">
                                          <p:val>
                                            <p:strVal val="#ppt_x"/>
                                          </p:val>
                                        </p:tav>
                                      </p:tavLst>
                                    </p:anim>
                                    <p:anim calcmode="lin" valueType="num">
                                      <p:cBhvr additive="base">
                                        <p:cTn id="49" dur="75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750" fill="hold"/>
                                        <p:tgtEl>
                                          <p:spTgt spid="10"/>
                                        </p:tgtEl>
                                        <p:attrNameLst>
                                          <p:attrName>ppt_x</p:attrName>
                                        </p:attrNameLst>
                                      </p:cBhvr>
                                      <p:tavLst>
                                        <p:tav tm="0">
                                          <p:val>
                                            <p:strVal val="1+#ppt_w/2"/>
                                          </p:val>
                                        </p:tav>
                                        <p:tav tm="100000">
                                          <p:val>
                                            <p:strVal val="#ppt_x"/>
                                          </p:val>
                                        </p:tav>
                                      </p:tavLst>
                                    </p:anim>
                                    <p:anim calcmode="lin" valueType="num">
                                      <p:cBhvr additive="base">
                                        <p:cTn id="53"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7" grpId="0"/>
      <p:bldP spid="8" grpId="0"/>
      <p:bldP spid="9" grpId="0" animBg="1"/>
      <p:bldP spid="19" grpId="0"/>
      <p:bldP spid="20" grpId="0"/>
      <p:bldP spid="21" grpId="0"/>
      <p:bldP spid="10" grpId="0"/>
      <p:bldP spid="3" grpId="0"/>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4317" cy="3769365"/>
          </a:xfrm>
          <a:prstGeom prst="rect">
            <a:avLst/>
          </a:prstGeom>
          <a:noFill/>
          <a:effectLst/>
        </p:spPr>
        <p:txBody>
          <a:bodyPr wrap="square" rtlCol="0">
            <a:spAutoFit/>
          </a:bodyPr>
          <a:lstStyle/>
          <a:p>
            <a:r>
              <a:rPr lang="en-US" altLang="zh-CN" sz="7200" b="1" dirty="0">
                <a:solidFill>
                  <a:srgbClr val="4774DF"/>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rgbClr val="4774DF"/>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5" b="1" dirty="0">
              <a:solidFill>
                <a:srgbClr val="4774D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dirty="0">
                <a:solidFill>
                  <a:srgbClr val="4774DF"/>
                </a:solidFill>
                <a:latin typeface="Arial" panose="020B0604020202020204" pitchFamily="34" charset="0"/>
                <a:ea typeface="微软雅黑" panose="020B0503020204020204" pitchFamily="34" charset="-122"/>
                <a:sym typeface="Arial" panose="020B0604020202020204" pitchFamily="34" charset="0"/>
              </a:rPr>
              <a:t>项目概述</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ppt_y</p:attrName>
                                        </p:attrNameLst>
                                      </p:cBhvr>
                                      <p:tavLst>
                                        <p:tav tm="0">
                                          <p:val>
                                            <p:strVal val="#ppt_y+#ppt_h*1.125000"/>
                                          </p:val>
                                        </p:tav>
                                        <p:tav tm="100000">
                                          <p:val>
                                            <p:strVal val="#ppt_y"/>
                                          </p:val>
                                        </p:tav>
                                      </p:tavLst>
                                    </p:anim>
                                    <p:animEffect transition="in" filter="wipe(up)">
                                      <p:cBhvr>
                                        <p:cTn id="1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996325" y="2641995"/>
            <a:ext cx="8208356" cy="1691104"/>
          </a:xfrm>
          <a:prstGeom prst="rect">
            <a:avLst/>
          </a:prstGeom>
          <a:noFill/>
        </p:spPr>
        <p:txBody>
          <a:bodyPr wrap="square" rtlCol="0">
            <a:spAutoFit/>
          </a:bodyPr>
          <a:lstStyle/>
          <a:p>
            <a:pPr indent="457200" algn="just">
              <a:lnSpc>
                <a:spcPct val="150000"/>
              </a:lnSpc>
              <a:spcBef>
                <a:spcPts val="600"/>
              </a:spcBef>
              <a:spcAft>
                <a:spcPts val="600"/>
              </a:spcAft>
            </a:pPr>
            <a:r>
              <a:rPr lang="zh-CN" altLang="en-US" sz="2400" dirty="0"/>
              <a:t>使用</a:t>
            </a:r>
            <a:r>
              <a:rPr lang="en-US" altLang="zh-CN" sz="2400" dirty="0"/>
              <a:t>@media </a:t>
            </a:r>
            <a:r>
              <a:rPr lang="zh-CN" altLang="zh-CN" sz="2400" dirty="0"/>
              <a:t>媒体类型、添加断点、移动端优先和屏幕方向设置等相关知识点，</a:t>
            </a:r>
            <a:r>
              <a:rPr lang="zh-CN" altLang="en-US" sz="2400" dirty="0"/>
              <a:t>完成响应式页面“名胜古迹页”和</a:t>
            </a:r>
            <a:r>
              <a:rPr lang="zh-CN" altLang="zh-CN" sz="2400" dirty="0"/>
              <a:t>“招生就业”网页，</a:t>
            </a:r>
            <a:r>
              <a:rPr lang="zh-CN" altLang="en-US" sz="2400" dirty="0"/>
              <a:t>自动适应</a:t>
            </a:r>
            <a:r>
              <a:rPr lang="zh-CN" altLang="zh-CN" sz="2400" dirty="0"/>
              <a:t>手机</a:t>
            </a:r>
            <a:r>
              <a:rPr lang="zh-CN" altLang="en-US" sz="2400" dirty="0"/>
              <a:t>、</a:t>
            </a:r>
            <a:r>
              <a:rPr lang="en-US" altLang="zh-CN" sz="2400" dirty="0"/>
              <a:t>PAD</a:t>
            </a:r>
            <a:r>
              <a:rPr lang="zh-CN" altLang="en-US" sz="2400" dirty="0"/>
              <a:t>、</a:t>
            </a:r>
            <a:r>
              <a:rPr lang="zh-CN" altLang="zh-CN" sz="2400" dirty="0"/>
              <a:t>电脑</a:t>
            </a:r>
            <a:r>
              <a:rPr lang="zh-CN" altLang="en-US" sz="2400" dirty="0"/>
              <a:t>等不同终端</a:t>
            </a:r>
            <a:r>
              <a:rPr lang="zh-CN" altLang="zh-CN" sz="2400" dirty="0"/>
              <a:t>。</a:t>
            </a:r>
            <a:endParaRPr lang="zh-CN" altLang="zh-CN" sz="2400" dirty="0">
              <a:solidFill>
                <a:schemeClr val="bg1"/>
              </a:solidFill>
            </a:endParaRPr>
          </a:p>
        </p:txBody>
      </p:sp>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a typeface="微软雅黑" panose="020B0503020204020204" pitchFamily="34" charset="-122"/>
            </a:endParaRPr>
          </a:p>
        </p:txBody>
      </p:sp>
      <p:sp>
        <p:nvSpPr>
          <p:cNvPr id="35" name="矩形 34"/>
          <p:cNvSpPr/>
          <p:nvPr/>
        </p:nvSpPr>
        <p:spPr>
          <a:xfrm>
            <a:off x="165023" y="198"/>
            <a:ext cx="538090" cy="838673"/>
          </a:xfrm>
          <a:prstGeom prst="rect">
            <a:avLst/>
          </a:prstGeom>
          <a:solidFill>
            <a:srgbClr val="477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rgbClr val="4774DF"/>
                </a:solidFill>
                <a:latin typeface="微软雅黑" panose="020B0503020204020204" pitchFamily="34" charset="-122"/>
                <a:ea typeface="微软雅黑" panose="020B0503020204020204" pitchFamily="34" charset="-122"/>
                <a:cs typeface="+mn-ea"/>
                <a:sym typeface="+mn-lt"/>
              </a:rPr>
              <a:t>9.1 </a:t>
            </a:r>
            <a:r>
              <a:rPr lang="zh-CN" altLang="en-US" sz="2800" b="1" dirty="0">
                <a:solidFill>
                  <a:srgbClr val="4774DF"/>
                </a:solidFill>
                <a:latin typeface="微软雅黑" panose="020B0503020204020204" pitchFamily="34" charset="-122"/>
                <a:ea typeface="微软雅黑" panose="020B0503020204020204" pitchFamily="34" charset="-122"/>
                <a:cs typeface="+mn-ea"/>
                <a:sym typeface="+mn-lt"/>
              </a:rPr>
              <a:t>项目概述</a:t>
            </a:r>
          </a:p>
        </p:txBody>
      </p:sp>
      <p:pic>
        <p:nvPicPr>
          <p:cNvPr id="39" name="图片 38"/>
          <p:cNvPicPr/>
          <p:nvPr/>
        </p:nvPicPr>
        <p:blipFill>
          <a:blip r:embed="rId4">
            <a:extLst>
              <a:ext uri="{28A0092B-C50C-407E-A947-70E740481C1C}">
                <a14:useLocalDpi xmlns:a14="http://schemas.microsoft.com/office/drawing/2010/main" val="0"/>
              </a:ext>
            </a:extLst>
          </a:blip>
          <a:stretch>
            <a:fillRect/>
          </a:stretch>
        </p:blipFill>
        <p:spPr>
          <a:xfrm>
            <a:off x="654069" y="2450926"/>
            <a:ext cx="2876666" cy="2760571"/>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5"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938992"/>
          </a:xfrm>
          <a:prstGeom prst="rect">
            <a:avLst/>
          </a:prstGeom>
          <a:noFill/>
        </p:spPr>
        <p:txBody>
          <a:bodyPr wrap="square" rtlCol="0">
            <a:spAutoFit/>
          </a:bodyPr>
          <a:lstStyle/>
          <a:p>
            <a:r>
              <a:rPr lang="zh-CN" altLang="en-US" sz="6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学习目标</a:t>
            </a:r>
          </a:p>
          <a:p>
            <a:endParaRPr lang="zh-CN" altLang="en-US" sz="6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5840030" y="3967073"/>
            <a:ext cx="1602198" cy="369332"/>
          </a:xfrm>
          <a:prstGeom prst="rect">
            <a:avLst/>
          </a:prstGeom>
          <a:noFill/>
        </p:spPr>
        <p:txBody>
          <a:bodyPr wrap="square" rtlCol="0">
            <a:spAutoFit/>
          </a:bodyPr>
          <a:lstStyle/>
          <a:p>
            <a:pPr marL="484505" indent="-306705">
              <a:buFont typeface="Wingdings" panose="05000000000000000000" pitchFamily="2" charset="2"/>
              <a:buChar char="Ø"/>
            </a:pPr>
            <a:r>
              <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rPr>
              <a:t>知识目标</a:t>
            </a:r>
          </a:p>
        </p:txBody>
      </p:sp>
      <p:sp>
        <p:nvSpPr>
          <p:cNvPr id="41" name="TextBox 40"/>
          <p:cNvSpPr txBox="1"/>
          <p:nvPr/>
        </p:nvSpPr>
        <p:spPr>
          <a:xfrm>
            <a:off x="6839312" y="3967073"/>
            <a:ext cx="2243563" cy="369332"/>
          </a:xfrm>
          <a:prstGeom prst="rect">
            <a:avLst/>
          </a:prstGeom>
          <a:noFill/>
        </p:spPr>
        <p:txBody>
          <a:bodyPr wrap="none" rtlCol="0">
            <a:spAutoFit/>
          </a:bodyPr>
          <a:lstStyle/>
          <a:p>
            <a:pPr marL="1123950" lvl="1" indent="-306705">
              <a:buFont typeface="Wingdings" panose="05000000000000000000" pitchFamily="2" charset="2"/>
              <a:buChar char="Ø"/>
            </a:pPr>
            <a:r>
              <a:rPr lang="zh-CN" altLang="en-US" dirty="0">
                <a:solidFill>
                  <a:schemeClr val="accent2"/>
                </a:solidFill>
                <a:latin typeface="Arial" panose="020B0604020202020204" pitchFamily="34" charset="0"/>
                <a:ea typeface="微软雅黑" panose="020B0503020204020204" pitchFamily="34" charset="-122"/>
                <a:sym typeface="Arial" panose="020B0604020202020204" pitchFamily="34" charset="0"/>
              </a:rPr>
              <a:t>技能目标</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ppt_y</p:attrName>
                                        </p:attrNameLst>
                                      </p:cBhvr>
                                      <p:tavLst>
                                        <p:tav tm="0">
                                          <p:val>
                                            <p:strVal val="#ppt_y+#ppt_h*1.125000"/>
                                          </p:val>
                                        </p:tav>
                                        <p:tav tm="100000">
                                          <p:val>
                                            <p:strVal val="#ppt_y"/>
                                          </p:val>
                                        </p:tav>
                                      </p:tavLst>
                                    </p:anim>
                                    <p:animEffect transition="in" filter="wipe(up)">
                                      <p:cBhvr>
                                        <p:cTn id="13" dur="500"/>
                                        <p:tgtEl>
                                          <p:spTgt spid="39"/>
                                        </p:tgtEl>
                                      </p:cBhvr>
                                    </p:animEffect>
                                  </p:childTnLst>
                                </p:cTn>
                              </p:par>
                            </p:childTnLst>
                          </p:cTn>
                        </p:par>
                        <p:par>
                          <p:cTn id="14" fill="hold">
                            <p:stCondLst>
                              <p:cond delay="1150"/>
                            </p:stCondLst>
                            <p:childTnLst>
                              <p:par>
                                <p:cTn id="15" presetID="10"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chemeClr val="accent2"/>
                </a:solidFill>
                <a:latin typeface="微软雅黑" panose="020B0503020204020204" pitchFamily="34" charset="-122"/>
                <a:ea typeface="微软雅黑" panose="020B0503020204020204" pitchFamily="34" charset="-122"/>
                <a:cs typeface="+mn-ea"/>
                <a:sym typeface="+mn-lt"/>
              </a:rPr>
              <a:t>9.2 </a:t>
            </a:r>
            <a:r>
              <a:rPr lang="zh-CN" altLang="en-US" sz="2800" b="1" dirty="0">
                <a:solidFill>
                  <a:schemeClr val="accent2"/>
                </a:solidFill>
                <a:latin typeface="微软雅黑" panose="020B0503020204020204" pitchFamily="34" charset="-122"/>
                <a:ea typeface="微软雅黑" panose="020B0503020204020204" pitchFamily="34" charset="-122"/>
                <a:cs typeface="+mn-ea"/>
                <a:sym typeface="+mn-lt"/>
              </a:rPr>
              <a:t>成果目标</a:t>
            </a:r>
          </a:p>
        </p:txBody>
      </p:sp>
      <p:sp>
        <p:nvSpPr>
          <p:cNvPr id="34" name="文本框 13"/>
          <p:cNvSpPr txBox="1"/>
          <p:nvPr/>
        </p:nvSpPr>
        <p:spPr bwMode="auto">
          <a:xfrm>
            <a:off x="2168762" y="5152947"/>
            <a:ext cx="5585818" cy="1386405"/>
          </a:xfrm>
          <a:prstGeom prst="rect">
            <a:avLst/>
          </a:prstGeom>
          <a:noFill/>
        </p:spPr>
        <p:txBody>
          <a:bodyPr wrap="square">
            <a:spAutoFit/>
          </a:bodyPr>
          <a:lstStyle/>
          <a:p>
            <a:pPr marL="342900" indent="-342900">
              <a:lnSpc>
                <a:spcPct val="120000"/>
              </a:lnSpc>
              <a:buClr>
                <a:srgbClr val="CC0000"/>
              </a:buClr>
              <a:buSzPct val="85000"/>
              <a:buFont typeface="Wingdings" panose="05000000000000000000" pitchFamily="2" charset="2"/>
              <a:buChar char="Ø"/>
            </a:pPr>
            <a:r>
              <a:rPr lang="zh-CN" altLang="en-US" sz="2400" dirty="0"/>
              <a:t>掌握</a:t>
            </a:r>
            <a:r>
              <a:rPr lang="en-US" altLang="zh-CN" sz="2400" dirty="0"/>
              <a:t>@media</a:t>
            </a:r>
            <a:r>
              <a:rPr lang="zh-CN" altLang="en-US" sz="2400" dirty="0"/>
              <a:t>查询标签，设置断点、优先移动端显示、屏幕方向</a:t>
            </a:r>
          </a:p>
          <a:p>
            <a:pPr marL="342900" indent="-342900">
              <a:lnSpc>
                <a:spcPct val="120000"/>
              </a:lnSpc>
              <a:buClr>
                <a:srgbClr val="CC0000"/>
              </a:buClr>
              <a:buSzPct val="85000"/>
              <a:buFont typeface="Wingdings" panose="05000000000000000000" pitchFamily="2" charset="2"/>
              <a:buChar char="Ø"/>
            </a:pPr>
            <a:r>
              <a:rPr lang="zh-CN" altLang="en-US" sz="2400" dirty="0"/>
              <a:t>了解</a:t>
            </a:r>
            <a:r>
              <a:rPr lang="en-US" altLang="zh-CN" sz="2400" dirty="0"/>
              <a:t>bootstrap</a:t>
            </a:r>
            <a:r>
              <a:rPr lang="zh-CN" altLang="en-US" sz="2400" dirty="0"/>
              <a:t>框架</a:t>
            </a:r>
          </a:p>
        </p:txBody>
      </p:sp>
      <p:sp>
        <p:nvSpPr>
          <p:cNvPr id="37" name="文本框 14"/>
          <p:cNvSpPr txBox="1"/>
          <p:nvPr/>
        </p:nvSpPr>
        <p:spPr bwMode="auto">
          <a:xfrm>
            <a:off x="6849722" y="1234002"/>
            <a:ext cx="4542568" cy="943207"/>
          </a:xfrm>
          <a:prstGeom prst="rect">
            <a:avLst/>
          </a:prstGeom>
          <a:noFill/>
        </p:spPr>
        <p:txBody>
          <a:bodyPr wrap="square">
            <a:spAutoFit/>
          </a:bodyPr>
          <a:lstStyle/>
          <a:p>
            <a:pPr marL="342900" indent="-342900">
              <a:lnSpc>
                <a:spcPct val="120000"/>
              </a:lnSpc>
              <a:buClr>
                <a:srgbClr val="CC0000"/>
              </a:buClr>
              <a:buSzPct val="85000"/>
              <a:buFont typeface="Wingdings" panose="05000000000000000000" pitchFamily="2" charset="2"/>
              <a:buChar char="Ø"/>
            </a:pPr>
            <a:r>
              <a:rPr lang="zh-CN" altLang="en-US" sz="2400" dirty="0"/>
              <a:t>完成响应式页面“名胜古迹页”和</a:t>
            </a:r>
            <a:r>
              <a:rPr lang="zh-CN" altLang="zh-CN" sz="2400" dirty="0"/>
              <a:t>“招生就业”网页</a:t>
            </a:r>
            <a:endParaRPr lang="zh-CN" altLang="en-US" sz="2200" dirty="0">
              <a:solidFill>
                <a:schemeClr val="bg1"/>
              </a:solidFill>
              <a:cs typeface="+mn-ea"/>
              <a:sym typeface="+mn-lt"/>
            </a:endParaRPr>
          </a:p>
        </p:txBody>
      </p:sp>
      <p:pic>
        <p:nvPicPr>
          <p:cNvPr id="39" name="图片 38"/>
          <p:cNvPicPr/>
          <p:nvPr/>
        </p:nvPicPr>
        <p:blipFill>
          <a:blip r:embed="rId3">
            <a:extLst>
              <a:ext uri="{28A0092B-C50C-407E-A947-70E740481C1C}">
                <a14:useLocalDpi xmlns:a14="http://schemas.microsoft.com/office/drawing/2010/main" val="0"/>
              </a:ext>
            </a:extLst>
          </a:blip>
          <a:stretch>
            <a:fillRect/>
          </a:stretch>
        </p:blipFill>
        <p:spPr>
          <a:xfrm>
            <a:off x="2229856" y="2966204"/>
            <a:ext cx="3240000" cy="2304000"/>
          </a:xfrm>
          <a:prstGeom prst="rect">
            <a:avLst/>
          </a:prstGeom>
          <a:ln>
            <a:noFill/>
          </a:ln>
          <a:effectLst>
            <a:outerShdw blurRad="190500" algn="tl" rotWithShape="0">
              <a:srgbClr val="000000">
                <a:alpha val="70000"/>
              </a:srgbClr>
            </a:outerShdw>
          </a:effectLst>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155" y="2627724"/>
            <a:ext cx="3668789" cy="2304000"/>
          </a:xfrm>
          <a:prstGeom prst="rect">
            <a:avLst/>
          </a:prstGeom>
          <a:ln>
            <a:noFill/>
          </a:ln>
          <a:effectLst>
            <a:outerShdw blurRad="190500" algn="tl" rotWithShape="0">
              <a:srgbClr val="000000">
                <a:alpha val="70000"/>
              </a:srgbClr>
            </a:outerShdw>
          </a:effectLst>
        </p:spPr>
      </p:pic>
      <p:grpSp>
        <p:nvGrpSpPr>
          <p:cNvPr id="41" name="组合 40"/>
          <p:cNvGrpSpPr/>
          <p:nvPr/>
        </p:nvGrpSpPr>
        <p:grpSpPr>
          <a:xfrm>
            <a:off x="6791356" y="2968799"/>
            <a:ext cx="3797128" cy="1027240"/>
            <a:chOff x="6825506" y="2525849"/>
            <a:chExt cx="3797128" cy="1027240"/>
          </a:xfrm>
        </p:grpSpPr>
        <p:sp>
          <p:nvSpPr>
            <p:cNvPr id="43" name="流程图: 数据 42"/>
            <p:cNvSpPr/>
            <p:nvPr/>
          </p:nvSpPr>
          <p:spPr>
            <a:xfrm>
              <a:off x="6825506" y="2666446"/>
              <a:ext cx="3573597" cy="746047"/>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rPr>
                <a:t>技能目标</a:t>
              </a:r>
            </a:p>
          </p:txBody>
        </p:sp>
        <p:grpSp>
          <p:nvGrpSpPr>
            <p:cNvPr id="48" name="组合 47"/>
            <p:cNvGrpSpPr/>
            <p:nvPr/>
          </p:nvGrpSpPr>
          <p:grpSpPr>
            <a:xfrm>
              <a:off x="9497603" y="2525849"/>
              <a:ext cx="1125031" cy="1027240"/>
              <a:chOff x="7350381" y="1068094"/>
              <a:chExt cx="1125031" cy="1027240"/>
            </a:xfrm>
          </p:grpSpPr>
          <p:sp>
            <p:nvSpPr>
              <p:cNvPr id="49" name="流程图: 接点 21"/>
              <p:cNvSpPr/>
              <p:nvPr/>
            </p:nvSpPr>
            <p:spPr>
              <a:xfrm>
                <a:off x="7350381" y="1068094"/>
                <a:ext cx="1125031" cy="10272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18014" y="1259837"/>
                <a:ext cx="695254" cy="643753"/>
              </a:xfrm>
              <a:prstGeom prst="rect">
                <a:avLst/>
              </a:prstGeom>
              <a:solidFill>
                <a:schemeClr val="accent2"/>
              </a:solidFill>
            </p:spPr>
          </p:pic>
        </p:grpSp>
      </p:grpSp>
      <p:grpSp>
        <p:nvGrpSpPr>
          <p:cNvPr id="51" name="组合 50"/>
          <p:cNvGrpSpPr/>
          <p:nvPr/>
        </p:nvGrpSpPr>
        <p:grpSpPr>
          <a:xfrm>
            <a:off x="1904482" y="3729748"/>
            <a:ext cx="3684277" cy="1027240"/>
            <a:chOff x="1300749" y="1039274"/>
            <a:chExt cx="3684277" cy="1027240"/>
          </a:xfrm>
        </p:grpSpPr>
        <p:sp>
          <p:nvSpPr>
            <p:cNvPr id="52" name="流程图: 数据 51"/>
            <p:cNvSpPr/>
            <p:nvPr/>
          </p:nvSpPr>
          <p:spPr>
            <a:xfrm>
              <a:off x="1565029" y="1179871"/>
              <a:ext cx="3419997" cy="746047"/>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rPr>
                <a:t>知识目标</a:t>
              </a:r>
            </a:p>
          </p:txBody>
        </p:sp>
        <p:grpSp>
          <p:nvGrpSpPr>
            <p:cNvPr id="53" name="组合 52"/>
            <p:cNvGrpSpPr/>
            <p:nvPr/>
          </p:nvGrpSpPr>
          <p:grpSpPr>
            <a:xfrm>
              <a:off x="1300749" y="1039274"/>
              <a:ext cx="1125031" cy="1027240"/>
              <a:chOff x="4624754" y="1068094"/>
              <a:chExt cx="1125031" cy="1027240"/>
            </a:xfrm>
          </p:grpSpPr>
          <p:sp>
            <p:nvSpPr>
              <p:cNvPr id="54" name="流程图: 接点 38"/>
              <p:cNvSpPr/>
              <p:nvPr/>
            </p:nvSpPr>
            <p:spPr>
              <a:xfrm>
                <a:off x="4624754" y="1068094"/>
                <a:ext cx="1125031" cy="10272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93480" y="1314230"/>
                <a:ext cx="463537" cy="559742"/>
              </a:xfrm>
              <a:prstGeom prst="rect">
                <a:avLst/>
              </a:prstGeom>
            </p:spPr>
          </p:pic>
        </p:grpSp>
      </p:gr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64" presetClass="path" presetSubtype="0" accel="50000" decel="50000" fill="hold" nodeType="withEffect">
                                  <p:stCondLst>
                                    <p:cond delay="0"/>
                                  </p:stCondLst>
                                  <p:childTnLst>
                                    <p:animMotion origin="layout" path="M 3.75E-6 -2.96296E-6 L 3.75E-6 -0.25 " pathEditMode="relative" rAng="0" ptsTypes="AA">
                                      <p:cBhvr>
                                        <p:cTn id="11" dur="1000" fill="hold"/>
                                        <p:tgtEl>
                                          <p:spTgt spid="39"/>
                                        </p:tgtEl>
                                        <p:attrNameLst>
                                          <p:attrName>ppt_x</p:attrName>
                                          <p:attrName>ppt_y</p:attrName>
                                        </p:attrNameLst>
                                      </p:cBhvr>
                                      <p:rCtr x="0" y="-12500"/>
                                    </p:animMotion>
                                  </p:childTnLst>
                                </p:cTn>
                              </p:par>
                              <p:par>
                                <p:cTn id="12" presetID="42" presetClass="entr" presetSubtype="0" fill="hold"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par>
                                <p:cTn id="17" presetID="42" presetClass="path" presetSubtype="0" accel="50000" decel="50000" fill="hold" nodeType="withEffect">
                                  <p:stCondLst>
                                    <p:cond delay="0"/>
                                  </p:stCondLst>
                                  <p:childTnLst>
                                    <p:animMotion origin="layout" path="M -3.54167E-6 2.22222E-6 L -3.54167E-6 0.25 " pathEditMode="relative" rAng="0" ptsTypes="AA">
                                      <p:cBhvr>
                                        <p:cTn id="18" dur="1000" fill="hold"/>
                                        <p:tgtEl>
                                          <p:spTgt spid="40"/>
                                        </p:tgtEl>
                                        <p:attrNameLst>
                                          <p:attrName>ppt_x</p:attrName>
                                          <p:attrName>ppt_y</p:attrName>
                                        </p:attrNameLst>
                                      </p:cBhvr>
                                      <p:rCtr x="0" y="12500"/>
                                    </p:animMotion>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right)">
                                      <p:cBhvr>
                                        <p:cTn id="22" dur="500"/>
                                        <p:tgtEl>
                                          <p:spTgt spid="51"/>
                                        </p:tgtEl>
                                      </p:cBhvr>
                                    </p:animEffect>
                                  </p:childTnLst>
                                </p:cTn>
                              </p:par>
                              <p:par>
                                <p:cTn id="23" presetID="22" presetClass="entr" presetSubtype="8"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par>
                          <p:cTn id="26" fill="hold">
                            <p:stCondLst>
                              <p:cond delay="1500"/>
                            </p:stCondLst>
                            <p:childTnLst>
                              <p:par>
                                <p:cTn id="27" presetID="22" presetClass="entr" presetSubtype="8" fill="hold" grpId="0" nodeType="afterEffect">
                                  <p:stCondLst>
                                    <p:cond delay="0"/>
                                  </p:stCondLst>
                                  <p:iterate type="lt">
                                    <p:tmPct val="10000"/>
                                  </p:iterate>
                                  <p:childTnLst>
                                    <p:set>
                                      <p:cBhvr>
                                        <p:cTn id="28" dur="1" fill="hold">
                                          <p:stCondLst>
                                            <p:cond delay="0"/>
                                          </p:stCondLst>
                                        </p:cTn>
                                        <p:tgtEl>
                                          <p:spTgt spid="37"/>
                                        </p:tgtEl>
                                        <p:attrNameLst>
                                          <p:attrName>style.visibility</p:attrName>
                                        </p:attrNameLst>
                                      </p:cBhvr>
                                      <p:to>
                                        <p:strVal val="visible"/>
                                      </p:to>
                                    </p:set>
                                    <p:animEffect transition="in" filter="wipe(left)">
                                      <p:cBhvr>
                                        <p:cTn id="29" dur="500"/>
                                        <p:tgtEl>
                                          <p:spTgt spid="37"/>
                                        </p:tgtEl>
                                      </p:cBhvr>
                                    </p:animEffect>
                                  </p:childTnLst>
                                </p:cTn>
                              </p:par>
                              <p:par>
                                <p:cTn id="30" presetID="22" presetClass="entr" presetSubtype="8" fill="hold" grpId="0" nodeType="withEffect">
                                  <p:stCondLst>
                                    <p:cond delay="0"/>
                                  </p:stCondLst>
                                  <p:iterate type="lt">
                                    <p:tmPct val="10000"/>
                                  </p:iterate>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206195" y="1375439"/>
            <a:ext cx="4333687" cy="3769365"/>
          </a:xfrm>
          <a:prstGeom prst="rect">
            <a:avLst/>
          </a:prstGeom>
          <a:noFill/>
          <a:effectLst/>
        </p:spPr>
        <p:txBody>
          <a:bodyPr wrap="none" rtlCol="0">
            <a:spAutoFit/>
          </a:bodyPr>
          <a:lstStyle/>
          <a:p>
            <a:r>
              <a:rPr lang="en-US" altLang="zh-CN" sz="7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5" b="1"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5"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5539882" y="2752289"/>
            <a:ext cx="4955403" cy="1015663"/>
          </a:xfrm>
          <a:prstGeom prst="rect">
            <a:avLst/>
          </a:prstGeom>
          <a:noFill/>
        </p:spPr>
        <p:txBody>
          <a:bodyPr wrap="square" rtlCol="0">
            <a:spAutoFit/>
          </a:bodyPr>
          <a:lstStyle/>
          <a:p>
            <a:r>
              <a:rPr lang="zh-CN" altLang="en-US" sz="60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核心知识</a:t>
            </a:r>
            <a:endParaRPr lang="zh-CN" altLang="en-US" sz="40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434069" y="953840"/>
            <a:ext cx="11530952" cy="583108"/>
          </a:xfrm>
          <a:prstGeom prst="rect">
            <a:avLst/>
          </a:prstGeom>
          <a:noFill/>
        </p:spPr>
        <p:txBody>
          <a:bodyPr wrap="square" numCol="1" spcCol="108000" rtlCol="0">
            <a:spAutoFit/>
          </a:bodyPr>
          <a:lstStyle/>
          <a:p>
            <a:pPr marL="0" lvl="2" indent="0" algn="ctr">
              <a:lnSpc>
                <a:spcPct val="150000"/>
              </a:lnSpc>
            </a:pPr>
            <a:r>
              <a:rPr lang="en-US" altLang="zh-CN" sz="2400" b="1" dirty="0"/>
              <a:t>9.3.1 </a:t>
            </a:r>
            <a:r>
              <a:rPr lang="zh-CN" altLang="en-US" sz="2400" b="1" dirty="0"/>
              <a:t>媒体</a:t>
            </a:r>
            <a:r>
              <a:rPr lang="en-US" altLang="zh-CN" sz="2400" b="1" dirty="0"/>
              <a:t>@media </a:t>
            </a:r>
            <a:r>
              <a:rPr lang="zh-CN" altLang="en-US" sz="2400" b="1" dirty="0"/>
              <a:t>规则</a:t>
            </a:r>
          </a:p>
        </p:txBody>
      </p:sp>
      <p:sp>
        <p:nvSpPr>
          <p:cNvPr id="5" name="矩形 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矩形 5"/>
          <p:cNvSpPr/>
          <p:nvPr/>
        </p:nvSpPr>
        <p:spPr>
          <a:xfrm>
            <a:off x="165023" y="198"/>
            <a:ext cx="538090" cy="838673"/>
          </a:xfrm>
          <a:prstGeom prst="rect">
            <a:avLst/>
          </a:prstGeom>
          <a:solidFill>
            <a:srgbClr val="FFA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rgbClr val="FFAC06"/>
                </a:solidFill>
                <a:latin typeface="微软雅黑" panose="020B0503020204020204" pitchFamily="34" charset="-122"/>
                <a:ea typeface="微软雅黑" panose="020B0503020204020204" pitchFamily="34" charset="-122"/>
                <a:cs typeface="+mn-ea"/>
                <a:sym typeface="+mn-lt"/>
              </a:rPr>
              <a:t>9.3 </a:t>
            </a:r>
            <a:r>
              <a:rPr lang="zh-CN" altLang="en-US" sz="2800" b="1" dirty="0">
                <a:solidFill>
                  <a:srgbClr val="FFAC06"/>
                </a:solidFill>
                <a:latin typeface="微软雅黑" panose="020B0503020204020204" pitchFamily="34" charset="-122"/>
                <a:ea typeface="微软雅黑" panose="020B0503020204020204" pitchFamily="34" charset="-122"/>
                <a:cs typeface="+mn-ea"/>
                <a:sym typeface="+mn-lt"/>
              </a:rPr>
              <a:t>核心知识</a:t>
            </a:r>
          </a:p>
        </p:txBody>
      </p:sp>
      <p:sp>
        <p:nvSpPr>
          <p:cNvPr id="8" name="TextBox 7"/>
          <p:cNvSpPr txBox="1"/>
          <p:nvPr/>
        </p:nvSpPr>
        <p:spPr>
          <a:xfrm>
            <a:off x="1048047" y="1612070"/>
            <a:ext cx="10916974" cy="5262979"/>
          </a:xfrm>
          <a:prstGeom prst="rect">
            <a:avLst/>
          </a:prstGeom>
          <a:noFill/>
        </p:spPr>
        <p:txBody>
          <a:bodyPr wrap="square" numCol="1" spcCol="108000" rtlCol="0">
            <a:spAutoFit/>
          </a:bodyPr>
          <a:lstStyle/>
          <a:p>
            <a:r>
              <a:rPr lang="en-US" altLang="zh-CN" sz="2400" dirty="0"/>
              <a:t>	</a:t>
            </a:r>
            <a:r>
              <a:rPr lang="zh-CN" altLang="en-US" sz="2400" dirty="0"/>
              <a:t>使用</a:t>
            </a:r>
            <a:r>
              <a:rPr lang="en-US" altLang="zh-CN" sz="2400" dirty="0"/>
              <a:t>@media</a:t>
            </a:r>
            <a:r>
              <a:rPr lang="zh-CN" altLang="en-US" sz="2400" dirty="0"/>
              <a:t>媒体类型规则，可以为不同媒体设置不同的样式，表示指定文件将在哪种媒体上呈现。常见的媒体类型有</a:t>
            </a:r>
            <a:r>
              <a:rPr lang="en-US" altLang="zh-CN" sz="2400" dirty="0"/>
              <a:t>screen</a:t>
            </a:r>
            <a:r>
              <a:rPr lang="zh-CN" altLang="en-US" sz="2400" dirty="0"/>
              <a:t>显示器屏幕、</a:t>
            </a:r>
            <a:r>
              <a:rPr lang="en-US" altLang="zh-CN" sz="2400" dirty="0"/>
              <a:t>print</a:t>
            </a:r>
            <a:r>
              <a:rPr lang="zh-CN" altLang="en-US" sz="2400" dirty="0"/>
              <a:t>打印机印刷媒体、</a:t>
            </a:r>
            <a:r>
              <a:rPr lang="en-US" altLang="zh-CN" sz="2400" dirty="0"/>
              <a:t>aural</a:t>
            </a:r>
            <a:r>
              <a:rPr lang="zh-CN" altLang="en-US" sz="2400" dirty="0"/>
              <a:t>语音和音频合成器和</a:t>
            </a:r>
            <a:r>
              <a:rPr lang="en-US" altLang="zh-CN" sz="2400" dirty="0"/>
              <a:t>braille</a:t>
            </a:r>
            <a:r>
              <a:rPr lang="zh-CN" altLang="en-US" sz="2400" dirty="0"/>
              <a:t>盲人用点字法触觉回馈设备等。将文件以不同的方式显示在屏幕上，在纸张上，或听觉浏览器上。</a:t>
            </a:r>
          </a:p>
          <a:p>
            <a:r>
              <a:rPr lang="en-US" altLang="zh-CN" sz="2400" dirty="0"/>
              <a:t>@media screen</a:t>
            </a:r>
          </a:p>
          <a:p>
            <a:r>
              <a:rPr lang="en-US" altLang="zh-CN" sz="2400" dirty="0"/>
              <a:t>{</a:t>
            </a:r>
          </a:p>
          <a:p>
            <a:r>
              <a:rPr lang="en-US" altLang="zh-CN" sz="2400" dirty="0"/>
              <a:t>    p {font-size:16px;}</a:t>
            </a:r>
          </a:p>
          <a:p>
            <a:r>
              <a:rPr lang="en-US" altLang="zh-CN" sz="2400" dirty="0"/>
              <a:t>}</a:t>
            </a:r>
          </a:p>
          <a:p>
            <a:r>
              <a:rPr lang="en-US" altLang="zh-CN" sz="2400" dirty="0"/>
              <a:t>@media print</a:t>
            </a:r>
            <a:endParaRPr lang="zh-CN" altLang="zh-CN" sz="2400" dirty="0"/>
          </a:p>
          <a:p>
            <a:r>
              <a:rPr lang="en-US" altLang="zh-CN" sz="2400" dirty="0"/>
              <a:t>{</a:t>
            </a:r>
            <a:endParaRPr lang="zh-CN" altLang="zh-CN" sz="2400" dirty="0"/>
          </a:p>
          <a:p>
            <a:r>
              <a:rPr lang="en-US" altLang="zh-CN" sz="2400" dirty="0"/>
              <a:t>    p {font-size:12px;}</a:t>
            </a:r>
            <a:endParaRPr lang="zh-CN" altLang="zh-CN" sz="2400" dirty="0"/>
          </a:p>
          <a:p>
            <a:r>
              <a:rPr lang="en-US" altLang="zh-CN" sz="2400" dirty="0"/>
              <a:t>}</a:t>
            </a:r>
            <a:endParaRPr lang="zh-CN" altLang="zh-CN" sz="2400" dirty="0"/>
          </a:p>
          <a:p>
            <a:r>
              <a:rPr lang="zh-CN" altLang="zh-CN" sz="2400" dirty="0"/>
              <a:t>标签解释说明：如果在浏览器屏幕上显示，则页面段落文字为</a:t>
            </a:r>
            <a:r>
              <a:rPr lang="en-US" altLang="zh-CN" sz="2400" dirty="0"/>
              <a:t>16</a:t>
            </a:r>
            <a:r>
              <a:rPr lang="zh-CN" altLang="zh-CN" sz="2400" dirty="0"/>
              <a:t>像素，如果在打印机中打印页面，则打印显示为</a:t>
            </a:r>
            <a:r>
              <a:rPr lang="en-US" altLang="zh-CN" sz="2400" dirty="0"/>
              <a:t>12</a:t>
            </a:r>
            <a:r>
              <a:rPr lang="zh-CN" altLang="zh-CN" sz="2400" dirty="0"/>
              <a:t>像素的段落文字。</a:t>
            </a:r>
            <a:endParaRPr lang="en-US" altLang="zh-CN" sz="2400"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434068" y="953840"/>
            <a:ext cx="12231345" cy="583108"/>
          </a:xfrm>
          <a:prstGeom prst="rect">
            <a:avLst/>
          </a:prstGeom>
          <a:noFill/>
        </p:spPr>
        <p:txBody>
          <a:bodyPr wrap="square" numCol="1" spcCol="108000" rtlCol="0">
            <a:spAutoFit/>
          </a:bodyPr>
          <a:lstStyle/>
          <a:p>
            <a:pPr marL="0" lvl="2" indent="0" algn="ctr">
              <a:lnSpc>
                <a:spcPct val="150000"/>
              </a:lnSpc>
            </a:pPr>
            <a:r>
              <a:rPr lang="en-US" altLang="zh-CN" sz="2400" b="1" dirty="0"/>
              <a:t>9.3.2 </a:t>
            </a:r>
            <a:r>
              <a:rPr lang="zh-CN" altLang="en-US" sz="2400" b="1" dirty="0"/>
              <a:t>添加断点</a:t>
            </a:r>
            <a:endParaRPr lang="zh-CN" altLang="en-US" sz="2400" dirty="0"/>
          </a:p>
        </p:txBody>
      </p:sp>
      <p:sp>
        <p:nvSpPr>
          <p:cNvPr id="5" name="矩形 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 name="矩形 5"/>
          <p:cNvSpPr/>
          <p:nvPr/>
        </p:nvSpPr>
        <p:spPr>
          <a:xfrm>
            <a:off x="165023" y="198"/>
            <a:ext cx="538090" cy="838673"/>
          </a:xfrm>
          <a:prstGeom prst="rect">
            <a:avLst/>
          </a:prstGeom>
          <a:solidFill>
            <a:srgbClr val="FFA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 name="文本框 46"/>
          <p:cNvSpPr txBox="1"/>
          <p:nvPr/>
        </p:nvSpPr>
        <p:spPr>
          <a:xfrm>
            <a:off x="1048046" y="482886"/>
            <a:ext cx="2088713" cy="430887"/>
          </a:xfrm>
          <a:prstGeom prst="rect">
            <a:avLst/>
          </a:prstGeom>
          <a:noFill/>
        </p:spPr>
        <p:txBody>
          <a:bodyPr wrap="none" lIns="0" tIns="0" rIns="0" bIns="0" rtlCol="0">
            <a:spAutoFit/>
          </a:bodyPr>
          <a:lstStyle/>
          <a:p>
            <a:pPr defTabSz="963930"/>
            <a:r>
              <a:rPr lang="en-US" altLang="zh-CN" sz="2800" b="1" dirty="0">
                <a:solidFill>
                  <a:srgbClr val="FFAC06"/>
                </a:solidFill>
                <a:latin typeface="微软雅黑" panose="020B0503020204020204" pitchFamily="34" charset="-122"/>
                <a:ea typeface="微软雅黑" panose="020B0503020204020204" pitchFamily="34" charset="-122"/>
                <a:cs typeface="+mn-ea"/>
                <a:sym typeface="+mn-lt"/>
              </a:rPr>
              <a:t>9.3 </a:t>
            </a:r>
            <a:r>
              <a:rPr lang="zh-CN" altLang="en-US" sz="2800" b="1" dirty="0">
                <a:solidFill>
                  <a:srgbClr val="FFAC06"/>
                </a:solidFill>
                <a:latin typeface="微软雅黑" panose="020B0503020204020204" pitchFamily="34" charset="-122"/>
                <a:ea typeface="微软雅黑" panose="020B0503020204020204" pitchFamily="34" charset="-122"/>
                <a:cs typeface="+mn-ea"/>
                <a:sym typeface="+mn-lt"/>
              </a:rPr>
              <a:t>核心知识</a:t>
            </a:r>
          </a:p>
        </p:txBody>
      </p:sp>
      <p:sp>
        <p:nvSpPr>
          <p:cNvPr id="8" name="TextBox 7"/>
          <p:cNvSpPr txBox="1"/>
          <p:nvPr/>
        </p:nvSpPr>
        <p:spPr>
          <a:xfrm>
            <a:off x="391918" y="1495340"/>
            <a:ext cx="12231345" cy="4524315"/>
          </a:xfrm>
          <a:prstGeom prst="rect">
            <a:avLst/>
          </a:prstGeom>
          <a:noFill/>
        </p:spPr>
        <p:txBody>
          <a:bodyPr wrap="square" numCol="1" spcCol="108000" rtlCol="0">
            <a:spAutoFit/>
          </a:bodyPr>
          <a:lstStyle/>
          <a:p>
            <a:r>
              <a:rPr lang="en-US" altLang="zh-CN" sz="2400" dirty="0"/>
              <a:t>	</a:t>
            </a:r>
            <a:r>
              <a:rPr lang="zh-CN" altLang="zh-CN" sz="2400" dirty="0"/>
              <a:t>通过使用</a:t>
            </a:r>
            <a:r>
              <a:rPr lang="en-US" altLang="zh-CN" sz="2400" dirty="0"/>
              <a:t> @media </a:t>
            </a:r>
            <a:r>
              <a:rPr lang="zh-CN" altLang="zh-CN" sz="2400" dirty="0"/>
              <a:t>，让浏览器在不同宽度查看同一网页时，显示出不同的变化。</a:t>
            </a:r>
            <a:endParaRPr lang="en-US" altLang="zh-CN" sz="2400" dirty="0"/>
          </a:p>
          <a:p>
            <a:r>
              <a:rPr lang="zh-CN" altLang="zh-CN" sz="2400" dirty="0"/>
              <a:t>针对不同的媒体类型设置不同的样式，中间添加断点，不同的屏幕尺寸设置不同的样式</a:t>
            </a:r>
            <a:r>
              <a:rPr lang="en-US" altLang="zh-CN" sz="2400" dirty="0"/>
              <a:t>(col- </a:t>
            </a:r>
            <a:r>
              <a:rPr lang="zh-CN" altLang="zh-CN" sz="2400" dirty="0"/>
              <a:t>和</a:t>
            </a:r>
            <a:r>
              <a:rPr lang="en-US" altLang="zh-CN" sz="2400" dirty="0"/>
              <a:t> col-m-)</a:t>
            </a:r>
            <a:r>
              <a:rPr lang="zh-CN" altLang="zh-CN" sz="2400" dirty="0"/>
              <a:t>，显示不同的效果，以适应不同的设备。添加断点如：</a:t>
            </a:r>
          </a:p>
          <a:p>
            <a:r>
              <a:rPr lang="en-US" altLang="zh-CN" sz="2400" dirty="0"/>
              <a:t>@media only screen and (max-width: 768px) { </a:t>
            </a:r>
            <a:endParaRPr lang="zh-CN" altLang="zh-CN" sz="2400" dirty="0"/>
          </a:p>
          <a:p>
            <a:r>
              <a:rPr lang="en-US" altLang="zh-CN" sz="2400" dirty="0"/>
              <a:t>	[class*="col-"] { width: 100%;}</a:t>
            </a:r>
            <a:endParaRPr lang="zh-CN" altLang="zh-CN" sz="2400" dirty="0"/>
          </a:p>
          <a:p>
            <a:r>
              <a:rPr lang="en-US" altLang="zh-CN" sz="2400" dirty="0"/>
              <a:t>}//</a:t>
            </a:r>
            <a:r>
              <a:rPr lang="zh-CN" altLang="zh-CN" sz="2400" dirty="0"/>
              <a:t>设置最大屏幕</a:t>
            </a:r>
          </a:p>
          <a:p>
            <a:r>
              <a:rPr lang="en-US" altLang="zh-CN" sz="2400" dirty="0"/>
              <a:t>@media only screen and (min-width: 768px) { </a:t>
            </a:r>
            <a:endParaRPr lang="zh-CN" altLang="zh-CN" sz="2400" dirty="0"/>
          </a:p>
          <a:p>
            <a:r>
              <a:rPr lang="en-US" altLang="zh-CN" sz="2400" dirty="0"/>
              <a:t>	[class*="col-"] { width: 100%;}</a:t>
            </a:r>
            <a:endParaRPr lang="zh-CN" altLang="zh-CN" sz="2400" dirty="0"/>
          </a:p>
          <a:p>
            <a:r>
              <a:rPr lang="en-US" altLang="zh-CN" sz="2400" dirty="0"/>
              <a:t>}//</a:t>
            </a:r>
            <a:r>
              <a:rPr lang="zh-CN" altLang="zh-CN" sz="2400" dirty="0"/>
              <a:t>设置最小屏幕</a:t>
            </a:r>
          </a:p>
          <a:p>
            <a:r>
              <a:rPr lang="en-US" altLang="zh-CN" sz="2400" dirty="0"/>
              <a:t>@media screen and (min-width:768px) and (max-width:1023px) { </a:t>
            </a:r>
            <a:endParaRPr lang="zh-CN" altLang="zh-CN" sz="2400" dirty="0"/>
          </a:p>
          <a:p>
            <a:r>
              <a:rPr lang="en-US" altLang="zh-CN" sz="2400" dirty="0"/>
              <a:t>	[class*="col-"] { width: 100%;}</a:t>
            </a:r>
            <a:endParaRPr lang="zh-CN" altLang="zh-CN" sz="2400" dirty="0"/>
          </a:p>
          <a:p>
            <a:r>
              <a:rPr lang="en-US" altLang="zh-CN" sz="2400" dirty="0"/>
              <a:t>}//</a:t>
            </a:r>
            <a:r>
              <a:rPr lang="zh-CN" altLang="zh-CN" sz="2400" dirty="0"/>
              <a:t>设置屏幕区间</a:t>
            </a:r>
          </a:p>
        </p:txBody>
      </p:sp>
    </p:spTree>
    <p:extLst>
      <p:ext uri="{BB962C8B-B14F-4D97-AF65-F5344CB8AC3E}">
        <p14:creationId xmlns:p14="http://schemas.microsoft.com/office/powerpoint/2010/main" val="339911927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8"/>
</p:tagLst>
</file>

<file path=ppt/tags/tag10.xml><?xml version="1.0" encoding="utf-8"?>
<p:tagLst xmlns:a="http://schemas.openxmlformats.org/drawingml/2006/main" xmlns:r="http://schemas.openxmlformats.org/officeDocument/2006/relationships" xmlns:p="http://schemas.openxmlformats.org/presentationml/2006/main">
  <p:tag name="TIMING" val="|0.6"/>
</p:tagLst>
</file>

<file path=ppt/tags/tag2.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4.9"/>
</p:tagLst>
</file>

<file path=ppt/tags/tag6.xml><?xml version="1.0" encoding="utf-8"?>
<p:tagLst xmlns:a="http://schemas.openxmlformats.org/drawingml/2006/main" xmlns:r="http://schemas.openxmlformats.org/officeDocument/2006/relationships" xmlns:p="http://schemas.openxmlformats.org/presentationml/2006/main">
  <p:tag name="TIMING" val="|1.9"/>
</p:tagLst>
</file>

<file path=ppt/tags/tag7.xml><?xml version="1.0" encoding="utf-8"?>
<p:tagLst xmlns:a="http://schemas.openxmlformats.org/drawingml/2006/main" xmlns:r="http://schemas.openxmlformats.org/officeDocument/2006/relationships" xmlns:p="http://schemas.openxmlformats.org/presentationml/2006/main">
  <p:tag name="TIMING" val="|1.9"/>
</p:tagLst>
</file>

<file path=ppt/tags/tag8.xml><?xml version="1.0" encoding="utf-8"?>
<p:tagLst xmlns:a="http://schemas.openxmlformats.org/drawingml/2006/main" xmlns:r="http://schemas.openxmlformats.org/officeDocument/2006/relationships" xmlns:p="http://schemas.openxmlformats.org/presentationml/2006/main">
  <p:tag name="TIMING" val="|0.6|0.3|0.9"/>
</p:tagLst>
</file>

<file path=ppt/tags/tag9.xml><?xml version="1.0" encoding="utf-8"?>
<p:tagLst xmlns:a="http://schemas.openxmlformats.org/drawingml/2006/main" xmlns:r="http://schemas.openxmlformats.org/officeDocument/2006/relationships" xmlns:p="http://schemas.openxmlformats.org/presentationml/2006/main">
  <p:tag name="TIMING" val="|0.6|0.3|0.9"/>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管人员">
  <a:themeElements>
    <a:clrScheme name="主管人员">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938</Words>
  <Application>Microsoft Office PowerPoint</Application>
  <PresentationFormat>自定义</PresentationFormat>
  <Paragraphs>103</Paragraphs>
  <Slides>18</Slides>
  <Notes>18</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18</vt:i4>
      </vt:variant>
    </vt:vector>
  </HeadingPairs>
  <TitlesOfParts>
    <vt:vector size="28" baseType="lpstr">
      <vt:lpstr>微软雅黑</vt:lpstr>
      <vt:lpstr>Arial</vt:lpstr>
      <vt:lpstr>Calibri</vt:lpstr>
      <vt:lpstr>Calibri Light</vt:lpstr>
      <vt:lpstr>Century Gothic</vt:lpstr>
      <vt:lpstr>Courier New</vt:lpstr>
      <vt:lpstr>Palatino Linotype</vt:lpstr>
      <vt:lpstr>Wingdings</vt:lpstr>
      <vt:lpstr>第一PPT，www.1ppt.com</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31</cp:revision>
  <dcterms:created xsi:type="dcterms:W3CDTF">2017-03-14T11:17:00Z</dcterms:created>
  <dcterms:modified xsi:type="dcterms:W3CDTF">2021-04-19T11:55:48Z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